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notesSlides/notesSlide21.xml" ContentType="application/vnd.openxmlformats-officedocument.presentationml.notesSlide+xml"/>
  <Override PartName="/ppt/ink/ink3.xml" ContentType="application/inkml+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1"/>
  </p:notesMasterIdLst>
  <p:handoutMasterIdLst>
    <p:handoutMasterId r:id="rId82"/>
  </p:handoutMasterIdLst>
  <p:sldIdLst>
    <p:sldId id="312" r:id="rId5"/>
    <p:sldId id="340" r:id="rId6"/>
    <p:sldId id="336" r:id="rId7"/>
    <p:sldId id="337" r:id="rId8"/>
    <p:sldId id="338" r:id="rId9"/>
    <p:sldId id="339" r:id="rId10"/>
    <p:sldId id="344" r:id="rId11"/>
    <p:sldId id="346" r:id="rId12"/>
    <p:sldId id="343" r:id="rId13"/>
    <p:sldId id="358" r:id="rId14"/>
    <p:sldId id="362" r:id="rId15"/>
    <p:sldId id="359" r:id="rId16"/>
    <p:sldId id="360" r:id="rId17"/>
    <p:sldId id="352" r:id="rId18"/>
    <p:sldId id="355" r:id="rId19"/>
    <p:sldId id="356" r:id="rId20"/>
    <p:sldId id="357" r:id="rId21"/>
    <p:sldId id="353" r:id="rId22"/>
    <p:sldId id="361" r:id="rId23"/>
    <p:sldId id="363" r:id="rId24"/>
    <p:sldId id="364" r:id="rId25"/>
    <p:sldId id="330" r:id="rId26"/>
    <p:sldId id="350" r:id="rId27"/>
    <p:sldId id="349" r:id="rId28"/>
    <p:sldId id="365" r:id="rId29"/>
    <p:sldId id="372" r:id="rId30"/>
    <p:sldId id="375" r:id="rId31"/>
    <p:sldId id="370" r:id="rId32"/>
    <p:sldId id="377" r:id="rId33"/>
    <p:sldId id="379" r:id="rId34"/>
    <p:sldId id="378" r:id="rId35"/>
    <p:sldId id="321" r:id="rId36"/>
    <p:sldId id="380" r:id="rId37"/>
    <p:sldId id="373" r:id="rId38"/>
    <p:sldId id="383" r:id="rId39"/>
    <p:sldId id="369" r:id="rId40"/>
    <p:sldId id="384" r:id="rId41"/>
    <p:sldId id="381" r:id="rId42"/>
    <p:sldId id="382" r:id="rId43"/>
    <p:sldId id="332" r:id="rId44"/>
    <p:sldId id="366" r:id="rId45"/>
    <p:sldId id="367" r:id="rId46"/>
    <p:sldId id="347" r:id="rId47"/>
    <p:sldId id="348" r:id="rId48"/>
    <p:sldId id="368" r:id="rId49"/>
    <p:sldId id="385" r:id="rId50"/>
    <p:sldId id="386" r:id="rId51"/>
    <p:sldId id="387" r:id="rId52"/>
    <p:sldId id="388" r:id="rId53"/>
    <p:sldId id="390" r:id="rId54"/>
    <p:sldId id="415" r:id="rId55"/>
    <p:sldId id="414" r:id="rId56"/>
    <p:sldId id="398" r:id="rId57"/>
    <p:sldId id="345" r:id="rId58"/>
    <p:sldId id="391" r:id="rId59"/>
    <p:sldId id="392" r:id="rId60"/>
    <p:sldId id="394" r:id="rId61"/>
    <p:sldId id="400" r:id="rId62"/>
    <p:sldId id="397" r:id="rId63"/>
    <p:sldId id="410" r:id="rId64"/>
    <p:sldId id="409" r:id="rId65"/>
    <p:sldId id="401" r:id="rId66"/>
    <p:sldId id="402" r:id="rId67"/>
    <p:sldId id="403" r:id="rId68"/>
    <p:sldId id="404" r:id="rId69"/>
    <p:sldId id="405" r:id="rId70"/>
    <p:sldId id="406" r:id="rId71"/>
    <p:sldId id="393" r:id="rId72"/>
    <p:sldId id="395" r:id="rId73"/>
    <p:sldId id="412" r:id="rId74"/>
    <p:sldId id="416" r:id="rId75"/>
    <p:sldId id="413" r:id="rId76"/>
    <p:sldId id="396" r:id="rId77"/>
    <p:sldId id="324" r:id="rId78"/>
    <p:sldId id="411" r:id="rId79"/>
    <p:sldId id="28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w To Use" id="{59DC7A46-0650-F346-85BA-CBD8695D50F3}">
          <p14:sldIdLst/>
        </p14:section>
        <p14:section name="Title slides" id="{40E0B22D-E7B1-427C-A099-0F753BE7F146}">
          <p14:sldIdLst>
            <p14:sldId id="312"/>
          </p14:sldIdLst>
        </p14:section>
        <p14:section name="Content slides" id="{E4CE66D5-51B2-4221-BDE9-EB6FBEC7E7C7}">
          <p14:sldIdLst>
            <p14:sldId id="340"/>
            <p14:sldId id="336"/>
            <p14:sldId id="337"/>
            <p14:sldId id="338"/>
            <p14:sldId id="339"/>
            <p14:sldId id="344"/>
            <p14:sldId id="346"/>
            <p14:sldId id="343"/>
            <p14:sldId id="358"/>
            <p14:sldId id="362"/>
            <p14:sldId id="359"/>
            <p14:sldId id="360"/>
            <p14:sldId id="352"/>
            <p14:sldId id="355"/>
            <p14:sldId id="356"/>
            <p14:sldId id="357"/>
            <p14:sldId id="353"/>
            <p14:sldId id="361"/>
            <p14:sldId id="363"/>
            <p14:sldId id="364"/>
            <p14:sldId id="330"/>
            <p14:sldId id="350"/>
            <p14:sldId id="349"/>
            <p14:sldId id="365"/>
            <p14:sldId id="372"/>
            <p14:sldId id="375"/>
            <p14:sldId id="370"/>
            <p14:sldId id="377"/>
            <p14:sldId id="379"/>
            <p14:sldId id="378"/>
            <p14:sldId id="321"/>
            <p14:sldId id="380"/>
            <p14:sldId id="373"/>
            <p14:sldId id="383"/>
            <p14:sldId id="369"/>
            <p14:sldId id="384"/>
            <p14:sldId id="381"/>
            <p14:sldId id="382"/>
            <p14:sldId id="332"/>
            <p14:sldId id="366"/>
            <p14:sldId id="367"/>
            <p14:sldId id="347"/>
            <p14:sldId id="348"/>
            <p14:sldId id="368"/>
            <p14:sldId id="385"/>
            <p14:sldId id="386"/>
            <p14:sldId id="387"/>
            <p14:sldId id="388"/>
            <p14:sldId id="390"/>
            <p14:sldId id="415"/>
            <p14:sldId id="414"/>
            <p14:sldId id="398"/>
            <p14:sldId id="345"/>
            <p14:sldId id="391"/>
            <p14:sldId id="392"/>
            <p14:sldId id="394"/>
            <p14:sldId id="400"/>
            <p14:sldId id="397"/>
            <p14:sldId id="410"/>
            <p14:sldId id="409"/>
            <p14:sldId id="401"/>
            <p14:sldId id="402"/>
            <p14:sldId id="403"/>
            <p14:sldId id="404"/>
            <p14:sldId id="405"/>
            <p14:sldId id="406"/>
            <p14:sldId id="393"/>
            <p14:sldId id="395"/>
            <p14:sldId id="412"/>
            <p14:sldId id="416"/>
            <p14:sldId id="413"/>
            <p14:sldId id="396"/>
            <p14:sldId id="324"/>
            <p14:sldId id="411"/>
          </p14:sldIdLst>
        </p14:section>
        <p14:section name="End slide" id="{25243ED0-1CFE-497A-9F6C-FBC3ECF0C538}">
          <p14:sldIdLst>
            <p14:sldId id="288"/>
          </p14:sldIdLst>
        </p14:section>
        <p14:section name="Useful Objects" id="{5370DAAF-79BA-DE48-9C93-E68413160B1F}">
          <p14:sldIdLst/>
        </p14:section>
      </p14:sectionLst>
    </p:ext>
    <p:ext uri="{EFAFB233-063F-42B5-8137-9DF3F51BA10A}">
      <p15:sldGuideLst xmlns:p15="http://schemas.microsoft.com/office/powerpoint/2012/main">
        <p15:guide id="1" orient="horz" pos="2205" userDrawn="1">
          <p15:clr>
            <a:srgbClr val="A4A3A4"/>
          </p15:clr>
        </p15:guide>
        <p15:guide id="2" pos="3840" userDrawn="1">
          <p15:clr>
            <a:srgbClr val="A4A3A4"/>
          </p15:clr>
        </p15:guide>
        <p15:guide id="3" pos="3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3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55" autoAdjust="0"/>
    <p:restoredTop sz="86681" autoAdjust="0"/>
  </p:normalViewPr>
  <p:slideViewPr>
    <p:cSldViewPr snapToGrid="0">
      <p:cViewPr varScale="1">
        <p:scale>
          <a:sx n="107" d="100"/>
          <a:sy n="107" d="100"/>
        </p:scale>
        <p:origin x="1344" y="168"/>
      </p:cViewPr>
      <p:guideLst>
        <p:guide orient="horz" pos="2205"/>
        <p:guide pos="3840"/>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95" d="100"/>
          <a:sy n="95" d="100"/>
        </p:scale>
        <p:origin x="4008" y="200"/>
      </p:cViewPr>
      <p:guideLst/>
    </p:cSldViewPr>
  </p:notesViewPr>
  <p:gridSpacing cx="182880" cy="18288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dirty="0">
                <a:latin typeface="Arial" panose="020B0604020202020204" pitchFamily="34" charset="0"/>
              </a:rPr>
              <a:t>The University of Nottingham</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D04BF2-D7DF-479C-9EF9-FF247B43B6E6}" type="datetime1">
              <a:rPr lang="en-GB" smtClean="0">
                <a:latin typeface="Arial" panose="020B0604020202020204" pitchFamily="34" charset="0"/>
              </a:rPr>
              <a:t>22/03/2023</a:t>
            </a:fld>
            <a:endParaRPr lang="en-GB"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dirty="0">
                <a:latin typeface="Arial" panose="020B0604020202020204" pitchFamily="34" charset="0"/>
              </a:rPr>
              <a:t>Your Department Name etc</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EDAF-6BFF-4ECB-9F4E-2D4AAE5E0143}"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76766318"/>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2:12:01.978"/>
    </inkml:context>
    <inkml:brush xml:id="br0">
      <inkml:brushProperty name="width" value="0.08819" units="cm"/>
      <inkml:brushProperty name="height" value="0.08819" units="cm"/>
    </inkml:brush>
  </inkml:definitions>
  <inkml:trace contextRef="#ctx0" brushRef="#br0">3151 1 24575,'-19'1'0,"-9"7"0,4 13 0,-23 23 0,-6 10 0,-11 13 0,1-3-762,-2 1 762,-3 4 0,32-33 0,1 0 0,-1 2 0,-1-1 0,0 0 0,1 0 0,-1 0 0,0-1 0,-33 34 0,35-34 0,0 0 0,-32 34 0,4-2 0,1 2 0,3 0 0,1 4 0,-5 3 0,30-37 0,1 0 0,-1 2 0,0 1 0,2-2 0,1-1 0,-30 40 0,19-26 0,1-1 0,-12 16 0,11-15 0,1 1 0,-7 11 0,17-25 0,-1 2 0,-26 38 0,10-11 0,6-7 0,6-5 187,0-1-187,-3 4 0,4-3 0,0-4 0,-5 12 0,0-2 0,3-3 0,-3 5 0,8-12 0,-2 5 0,-1 2 0,3-5 575,0 1-575,0 1 0,1-2 0,1-2 0,5-8 0,-1 1 0,0-2 0,4-6 0,-1 4 0,7-7 0,4-6 0,-3 1 0,5-9 0,0-1 0,1 2 0,3-7 0,-1 5 0,-1 4 0,-1 4 0,-3 6 0,0-1 0,0 1 0,0 1 0,-1 1 0,-1 0 0,-1 0 0,-1 4 0,-1-1 0,-1 1 0,-2 13 0,4-22 0,-3 16 0,6-17 0,-4 9 0,2 0 0,2 0 0,1-4 0,2 1 0,-1-1 0,0-2 0,0-1 0,0 1 0,-1-3 0,3 0 0,-1-2 0,3-1 0,-1-2 0,0-1 0,1-2 0,0 0 0,1 1 0,-1 2 0,2 0 0,-1 3 0,1 0 0,-1-1 0,1-1 0,-1-1 0,2-1 0,1-3 0,-1 2 0,1-3 0,-1-1 0,1 0 0,2-6 0,0-2 0,0-3 0,0-1 0,0-1 0,0 0 0,0-1 0,0-1 0,0-1 0,0-1 0,0 2 0,0 0 0,2-2 0,1-3 0,2-4 0,2-3 0,5-8 0,-6 8 0,6-8 0,-7 7 0,2-1 0,2 0 0,1-3 0,0-1 0,1-1 0,-1-2 0,1 1 0,1-2 0,-1 0 0,0 0 0,0-1 0,-1 0 0,1-1 0,-1 2 0,0 3 0,0 0 0,-2 2 0,-1 0 0,1 2 0,-1 3 0,0-1 0,-1 3 0,0-1 0,-2 2 0,0 2 0,-2-1 0,1-1 0,0-1 0,1-1 0,0-2 0,2 1 0,0-1 0,2-3 0,3-4 0,3-3 0,4-3 0,5-2 0,1-2 0,4-3 0,6-2 0,-12 7 0,13-6 0,-25 16 0,13-8 0,-13 11 0,1-1 0,-2 2 0,-2 2 0,0 2 0,-1 1 0,0 4 0,-3 3 0,-1 3 0,-2 7 0,0 3 0,0-4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2:12:07.190"/>
    </inkml:context>
    <inkml:brush xml:id="br0">
      <inkml:brushProperty name="width" value="0.08819" units="cm"/>
      <inkml:brushProperty name="height" value="0.08819" units="cm"/>
    </inkml:brush>
  </inkml:definitions>
  <inkml:trace contextRef="#ctx0" brushRef="#br0">372 855 24575,'0'-4'0,"-3"-5"0,1 3 0,-3-4 0,1 5 0,-1-2 0,-2-2 0,3 2 0,-3-4 0,3 3 0,-1-1 0,-2-2 0,1 2 0,1-1 0,-1 2 0,1-1 0,-2-1 0,1 1 0,1 0 0,0 2 0,-1 0 0,1 0 0,0 0 0,1 0 0,0 1 0,0 2 0,2 1 0,-1 1 0,1-2 0,0 1 0,1-1 0,0 1 0,0 1 0,-1-1 0,-1-2 0,1 0 0,-1 0 0,0 0 0,0 2 0,0 0 0,1-1 0,0 1 0,-1-1 0,1 1 0,0-1 0,-1 1 0,1 0 0,0-2 0,-1 1 0,1-1 0,-1 0 0,-1 1 0,1-1 0,-1 0 0,2 1 0,-1-1 0,1 1 0,-1-2 0,-1 1 0,1-1 0,-1 0 0,2 1 0,-1-1 0,1 2 0,-1-1 0,-1 0 0,1-2 0,-1 0 0,1 0 0,0 0 0,0 1 0,0 0 0,1 1 0,0-1 0,-1 0 0,1-1 0,0 0 0,0 0 0,1 0 0,-1-1 0,0 1 0,1 0 0,0 0 0,-1 0 0,0 0 0,0 0 0,-1 0 0,1 0 0,0 0 0,1-1 0,-1 0 0,0-1 0,-1-2 0,0 0 0,1 1 0,-1 1 0,1 1 0,0 0 0,0 0 0,0 0 0,1 1 0,-1 3 0,0-1 0,2 2 0,-1 1 0,-1-1 0,0 0 0,0 0 0,2 0 0,0-1 0,0 0 0,-1-2 0,-1 0 0,-2 1 0,1 0 0,1 0 0,-1-1 0,1-1 0,0 0 0,0 0 0,1 0 0,-1 0 0,-1-1 0,0 1 0,1 0 0,1 2 0,0 0 0,0 1 0,-1 0 0,-1 0 0,-1 0 0,2 1 0,1 0 0,1-1 0,0 1 0,0 0 0,-2 0 0,0 1 0,0-1 0,0 0 0,2-2 0,0 0 0,0 1 0,0 0 0,0 1 0,0 0 0,0-2 0,0 0 0,0 0 0,0 2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2:13:23.742"/>
    </inkml:context>
    <inkml:brush xml:id="br0">
      <inkml:brushProperty name="width" value="0.08819" units="cm"/>
      <inkml:brushProperty name="height" value="0.08819" units="cm"/>
    </inkml:brush>
  </inkml:definitions>
  <inkml:trace contextRef="#ctx0" brushRef="#br0">3151 1 24575,'-19'1'0,"-9"7"0,4 13 0,-23 23 0,-6 10 0,-11 13 0,1-3-762,-2 1 762,-3 4 0,32-33 0,1 0 0,-1 2 0,-1-1 0,0 0 0,1 0 0,-1 0 0,0-1 0,-33 34 0,35-34 0,0 0 0,-32 34 0,4-2 0,1 2 0,3 0 0,1 4 0,-5 3 0,30-37 0,1 0 0,-1 2 0,0 1 0,2-2 0,1-1 0,-30 40 0,19-26 0,1-1 0,-12 16 0,11-15 0,1 1 0,-7 11 0,17-25 0,-1 2 0,-26 38 0,10-11 0,6-7 0,6-5 187,0-1-187,-3 4 0,4-3 0,0-4 0,-5 12 0,0-2 0,3-3 0,-3 5 0,8-12 0,-2 5 0,-1 2 0,3-5 575,0 1-575,0 1 0,1-2 0,1-2 0,5-8 0,-1 1 0,0-2 0,4-6 0,-1 4 0,7-7 0,4-6 0,-3 1 0,5-9 0,0-1 0,1 2 0,3-7 0,-1 5 0,-1 4 0,-1 4 0,-3 6 0,0-1 0,0 1 0,0 1 0,-1 1 0,-1 0 0,-1 0 0,-1 4 0,-1-1 0,-1 1 0,-2 13 0,4-22 0,-3 16 0,6-17 0,-4 9 0,2 0 0,2 0 0,1-4 0,2 1 0,-1-1 0,0-2 0,0-1 0,0 1 0,-1-3 0,3 0 0,-1-2 0,3-1 0,-1-2 0,0-1 0,1-2 0,0 0 0,1 1 0,-1 2 0,2 0 0,-1 3 0,1 0 0,-1-1 0,1-1 0,-1-1 0,2-1 0,1-3 0,-1 2 0,1-3 0,-1-1 0,1 0 0,2-6 0,0-2 0,0-3 0,0-1 0,0-1 0,0 0 0,0-1 0,0-1 0,0-1 0,0-1 0,0 2 0,0 0 0,2-2 0,1-3 0,2-4 0,2-3 0,5-8 0,-6 8 0,6-8 0,-7 7 0,2-1 0,2 0 0,1-3 0,0-1 0,1-1 0,-1-2 0,1 1 0,1-2 0,-1 0 0,0 0 0,0-1 0,-1 0 0,1-1 0,-1 2 0,0 3 0,0 0 0,-2 2 0,-1 0 0,1 2 0,-1 3 0,0-1 0,-1 3 0,0-1 0,-2 2 0,0 2 0,-2-1 0,1-1 0,0-1 0,1-1 0,0-2 0,2 1 0,0-1 0,2-3 0,3-4 0,3-3 0,4-3 0,5-2 0,1-2 0,4-3 0,6-2 0,-12 7 0,13-6 0,-25 16 0,13-8 0,-13 11 0,1-1 0,-2 2 0,-2 2 0,0 2 0,-1 1 0,0 4 0,-3 3 0,-1 3 0,-2 7 0,0 3 0,0-4 0,0-3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2:13:23.743"/>
    </inkml:context>
    <inkml:brush xml:id="br0">
      <inkml:brushProperty name="width" value="0.08819" units="cm"/>
      <inkml:brushProperty name="height" value="0.08819" units="cm"/>
    </inkml:brush>
  </inkml:definitions>
  <inkml:trace contextRef="#ctx0" brushRef="#br0">372 855 24575,'0'-4'0,"-3"-5"0,1 3 0,-3-4 0,1 5 0,-1-2 0,-2-2 0,3 2 0,-3-4 0,3 3 0,-1-1 0,-2-2 0,1 2 0,1-1 0,-1 2 0,1-1 0,-2-1 0,1 1 0,1 0 0,0 2 0,-1 0 0,1 0 0,0 0 0,1 0 0,0 1 0,0 2 0,2 1 0,-1 1 0,1-2 0,0 1 0,1-1 0,0 1 0,0 1 0,-1-1 0,-1-2 0,1 0 0,-1 0 0,0 0 0,0 2 0,0 0 0,1-1 0,0 1 0,-1-1 0,1 1 0,0-1 0,-1 1 0,1 0 0,0-2 0,-1 1 0,1-1 0,-1 0 0,-1 1 0,1-1 0,-1 0 0,2 1 0,-1-1 0,1 1 0,-1-2 0,-1 1 0,1-1 0,-1 0 0,2 1 0,-1-1 0,1 2 0,-1-1 0,-1 0 0,1-2 0,-1 0 0,1 0 0,0 0 0,0 1 0,0 0 0,1 1 0,0-1 0,-1 0 0,1-1 0,0 0 0,0 0 0,1 0 0,-1-1 0,0 1 0,1 0 0,0 0 0,-1 0 0,0 0 0,0 0 0,-1 0 0,1 0 0,0 0 0,1-1 0,-1 0 0,0-1 0,-1-2 0,0 0 0,1 1 0,-1 1 0,1 1 0,0 0 0,0 0 0,0 0 0,1 1 0,-1 3 0,0-1 0,2 2 0,-1 1 0,-1-1 0,0 0 0,0 0 0,2 0 0,0-1 0,0 0 0,-1-2 0,-1 0 0,-2 1 0,1 0 0,1 0 0,-1-1 0,1-1 0,0 0 0,0 0 0,1 0 0,-1 0 0,-1-1 0,0 1 0,1 0 0,1 2 0,0 0 0,0 1 0,-1 0 0,-1 0 0,-1 0 0,2 1 0,1 0 0,1-1 0,0 1 0,0 0 0,-2 0 0,0 1 0,0-1 0,0 0 0,2-2 0,0 0 0,0 1 0,0 0 0,0 1 0,0 0 0,0-2 0,0 0 0,0 0 0,0 2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The University of Nottingham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84AD9-1202-424F-8F1E-1DE5EBE3F39C}" type="datetime1">
              <a:rPr lang="en-GB" smtClean="0"/>
              <a:t>22/03/2023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Your Department Name etc</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AF5A3-63BC-4A87-859D-8ED86BB4B4B5}" type="slidenum">
              <a:rPr lang="en-GB" smtClean="0"/>
              <a:t>‹#›</a:t>
            </a:fld>
            <a:endParaRPr lang="en-GB"/>
          </a:p>
        </p:txBody>
      </p:sp>
    </p:spTree>
    <p:extLst>
      <p:ext uri="{BB962C8B-B14F-4D97-AF65-F5344CB8AC3E}">
        <p14:creationId xmlns:p14="http://schemas.microsoft.com/office/powerpoint/2010/main" val="234701821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a:t>
            </a:fld>
            <a:endParaRPr lang="en-GB"/>
          </a:p>
        </p:txBody>
      </p:sp>
    </p:spTree>
    <p:extLst>
      <p:ext uri="{BB962C8B-B14F-4D97-AF65-F5344CB8AC3E}">
        <p14:creationId xmlns:p14="http://schemas.microsoft.com/office/powerpoint/2010/main" val="255885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Hartree potential describes the Coulomb repulsion between the electron and the system’s total electron density.</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17</a:t>
            </a:fld>
            <a:endParaRPr lang="en-GB"/>
          </a:p>
        </p:txBody>
      </p:sp>
    </p:spTree>
    <p:extLst>
      <p:ext uri="{BB962C8B-B14F-4D97-AF65-F5344CB8AC3E}">
        <p14:creationId xmlns:p14="http://schemas.microsoft.com/office/powerpoint/2010/main" val="2283870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expression has been written for the simplest and most common case of a single subshell </a:t>
            </a:r>
            <a:r>
              <a:rPr lang="en-US" dirty="0" err="1"/>
              <a:t>nl</a:t>
            </a:r>
            <a:r>
              <a:rPr lang="en-US" dirty="0"/>
              <a:t> on site I with associated magnetic quantum numbers, ml, upon which a Hubbard term is applied and a double-counting term that depends on total occupation of that subshell, N I</a:t>
            </a:r>
            <a:r>
              <a:rPr lang="el-GR" dirty="0"/>
              <a:t>σ.</a:t>
            </a:r>
            <a:endParaRPr lang="en-GB" dirty="0"/>
          </a:p>
          <a:p>
            <a:r>
              <a:rPr lang="en-US" dirty="0" err="1"/>
              <a:t>EHub</a:t>
            </a:r>
            <a:r>
              <a:rPr lang="en-US" dirty="0"/>
              <a:t> is the term that contains the Hubbard Hamiltonian to model correlated states.</a:t>
            </a:r>
            <a:endParaRPr lang="en-GB" dirty="0"/>
          </a:p>
          <a:p>
            <a:r>
              <a:rPr lang="en-US" dirty="0"/>
              <a:t>Because of the additive nature of this correction, it is necessary to eliminate from the (approximate) DFT functional, ELDA, the part of the interaction energy to be modeled by </a:t>
            </a:r>
            <a:r>
              <a:rPr lang="en-US" dirty="0" err="1"/>
              <a:t>EHub</a:t>
            </a:r>
            <a:r>
              <a:rPr lang="en-US" dirty="0"/>
              <a:t>. This task is accomplished through the subtraction of the so-called “double-counting” (dc) term </a:t>
            </a:r>
            <a:r>
              <a:rPr lang="en-US" dirty="0" err="1"/>
              <a:t>Edc</a:t>
            </a:r>
            <a:r>
              <a:rPr lang="en-US" dirty="0"/>
              <a:t> that models the contribution of correlated electrons to the DFT energy as a mean-field</a:t>
            </a:r>
            <a:r>
              <a:rPr lang="en-GB" dirty="0"/>
              <a:t> approximation of </a:t>
            </a:r>
            <a:r>
              <a:rPr lang="en-GB" dirty="0" err="1"/>
              <a:t>EHub</a:t>
            </a:r>
            <a:r>
              <a:rPr lang="en-GB" dirty="0"/>
              <a:t>.</a:t>
            </a:r>
          </a:p>
          <a:p>
            <a:endParaRPr lang="en-GB" dirty="0"/>
          </a:p>
          <a:p>
            <a:r>
              <a:rPr lang="en-US" dirty="0"/>
              <a:t>In its general form, DFT+U may be thought of as the net contribution from (1) the standard DFT calculation (EDFT), (2) the Hubbard term (</a:t>
            </a:r>
            <a:r>
              <a:rPr lang="en-US" dirty="0" err="1"/>
              <a:t>EHub</a:t>
            </a:r>
            <a:r>
              <a:rPr lang="en-US" dirty="0"/>
              <a:t>) that explicitly models the Coulomb energy associated with the localized atomic orbitals of interest (e.g., 3d electrons), and (3) removal of a double counting term (EDC) that corresponds to a mean field description of these interactions obtained in the homogeneous electron gas limit with a standard DFT functional</a:t>
            </a:r>
            <a:r>
              <a:rPr lang="en-GB" dirty="0"/>
              <a:t>.</a:t>
            </a:r>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19</a:t>
            </a:fld>
            <a:endParaRPr lang="en-GB"/>
          </a:p>
        </p:txBody>
      </p:sp>
    </p:spTree>
    <p:extLst>
      <p:ext uri="{BB962C8B-B14F-4D97-AF65-F5344CB8AC3E}">
        <p14:creationId xmlns:p14="http://schemas.microsoft.com/office/powerpoint/2010/main" val="3226382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expression has been written for the simplest and most common case of a single subshell </a:t>
            </a:r>
            <a:r>
              <a:rPr lang="en-US" dirty="0" err="1"/>
              <a:t>nl</a:t>
            </a:r>
            <a:r>
              <a:rPr lang="en-US" dirty="0"/>
              <a:t> on site I with associated magnetic quantum numbers, ml, upon which a Hubbard term is applied and a double-counting term that depends on total occupation of that subshell, N I</a:t>
            </a:r>
            <a:r>
              <a:rPr lang="el-GR" dirty="0"/>
              <a:t>σ.</a:t>
            </a:r>
            <a:endParaRPr lang="en-GB" dirty="0"/>
          </a:p>
          <a:p>
            <a:r>
              <a:rPr lang="en-US" dirty="0" err="1"/>
              <a:t>EHub</a:t>
            </a:r>
            <a:r>
              <a:rPr lang="en-US" dirty="0"/>
              <a:t> is the term that contains the Hubbard Hamiltonian to model correlated states.</a:t>
            </a:r>
            <a:endParaRPr lang="en-GB" dirty="0"/>
          </a:p>
          <a:p>
            <a:r>
              <a:rPr lang="en-US" dirty="0"/>
              <a:t>Because of the additive nature of this correction, it is necessary to eliminate from the (approximate) DFT functional, ELDA, the part of the interaction energy to be modeled by </a:t>
            </a:r>
            <a:r>
              <a:rPr lang="en-US" dirty="0" err="1"/>
              <a:t>EHub</a:t>
            </a:r>
            <a:r>
              <a:rPr lang="en-US" dirty="0"/>
              <a:t>. This task is accomplished through the subtraction of the so-called “double-counting” (dc) term </a:t>
            </a:r>
            <a:r>
              <a:rPr lang="en-US" dirty="0" err="1"/>
              <a:t>Edc</a:t>
            </a:r>
            <a:r>
              <a:rPr lang="en-US" dirty="0"/>
              <a:t> that models the contribution of correlated electrons to the DFT energy as a mean-field</a:t>
            </a:r>
            <a:r>
              <a:rPr lang="en-GB" dirty="0"/>
              <a:t> approximation of </a:t>
            </a:r>
            <a:r>
              <a:rPr lang="en-GB" dirty="0" err="1"/>
              <a:t>EHub</a:t>
            </a:r>
            <a:r>
              <a:rPr lang="en-GB" dirty="0"/>
              <a:t>.</a:t>
            </a:r>
          </a:p>
          <a:p>
            <a:endParaRPr lang="en-GB" dirty="0"/>
          </a:p>
          <a:p>
            <a:r>
              <a:rPr lang="en-US" dirty="0"/>
              <a:t>In its general form, DFT+U may be thought of as the net contribution from (1) the standard DFT calculation (EDFT), (2) the Hubbard term (</a:t>
            </a:r>
            <a:r>
              <a:rPr lang="en-US" dirty="0" err="1"/>
              <a:t>EHub</a:t>
            </a:r>
            <a:r>
              <a:rPr lang="en-US" dirty="0"/>
              <a:t>) that explicitly models the Coulomb energy associated with the localized atomic orbitals of interest (e.g., 3d electrons), and (3) removal of a double counting term (EDC) that corresponds to a mean field description of these interactions obtained in the homogeneous electron gas limit with a standard DFT functional</a:t>
            </a:r>
            <a:r>
              <a:rPr lang="en-GB" dirty="0"/>
              <a:t>.</a:t>
            </a:r>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20</a:t>
            </a:fld>
            <a:endParaRPr lang="en-GB"/>
          </a:p>
        </p:txBody>
      </p:sp>
    </p:spTree>
    <p:extLst>
      <p:ext uri="{BB962C8B-B14F-4D97-AF65-F5344CB8AC3E}">
        <p14:creationId xmlns:p14="http://schemas.microsoft.com/office/powerpoint/2010/main" val="3692467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expression has been written for the simplest and most common case of a single subshell </a:t>
            </a:r>
            <a:r>
              <a:rPr lang="en-US" dirty="0" err="1"/>
              <a:t>nl</a:t>
            </a:r>
            <a:r>
              <a:rPr lang="en-US" dirty="0"/>
              <a:t> on site I with associated magnetic quantum numbers, ml, upon which a Hubbard term is applied and a double-counting term that depends on total occupation of that subshell, N I</a:t>
            </a:r>
            <a:r>
              <a:rPr lang="el-GR" dirty="0"/>
              <a:t>σ.</a:t>
            </a:r>
            <a:endParaRPr lang="en-GB" dirty="0"/>
          </a:p>
          <a:p>
            <a:r>
              <a:rPr lang="en-US" dirty="0" err="1"/>
              <a:t>EHub</a:t>
            </a:r>
            <a:r>
              <a:rPr lang="en-US" dirty="0"/>
              <a:t> is the term that contains the Hubbard Hamiltonian to model correlated states.</a:t>
            </a:r>
            <a:endParaRPr lang="en-GB" dirty="0"/>
          </a:p>
          <a:p>
            <a:r>
              <a:rPr lang="en-US" dirty="0"/>
              <a:t>Because of the additive nature of this correction, it is necessary to eliminate from the (approximate) DFT functional, ELDA, the part of the interaction energy to be modeled by </a:t>
            </a:r>
            <a:r>
              <a:rPr lang="en-US" dirty="0" err="1"/>
              <a:t>EHub</a:t>
            </a:r>
            <a:r>
              <a:rPr lang="en-US" dirty="0"/>
              <a:t>. This task is accomplished through the subtraction of the so-called “double-counting” (dc) term </a:t>
            </a:r>
            <a:r>
              <a:rPr lang="en-US" dirty="0" err="1"/>
              <a:t>Edc</a:t>
            </a:r>
            <a:r>
              <a:rPr lang="en-US" dirty="0"/>
              <a:t> that models the contribution of correlated electrons to the DFT energy as a mean-field</a:t>
            </a:r>
            <a:r>
              <a:rPr lang="en-GB" dirty="0"/>
              <a:t> approximation of </a:t>
            </a:r>
            <a:r>
              <a:rPr lang="en-GB" dirty="0" err="1"/>
              <a:t>EHub</a:t>
            </a:r>
            <a:r>
              <a:rPr lang="en-GB" dirty="0"/>
              <a:t>.</a:t>
            </a:r>
          </a:p>
          <a:p>
            <a:endParaRPr lang="en-GB" dirty="0"/>
          </a:p>
          <a:p>
            <a:r>
              <a:rPr lang="en-US" dirty="0"/>
              <a:t>In its general form, DFT+U may be thought of as the net contribution from (1) the standard DFT calculation (EDFT), (2) the Hubbard term (</a:t>
            </a:r>
            <a:r>
              <a:rPr lang="en-US" dirty="0" err="1"/>
              <a:t>EHub</a:t>
            </a:r>
            <a:r>
              <a:rPr lang="en-US" dirty="0"/>
              <a:t>) that explicitly models the Coulomb energy associated with the localized atomic orbitals of interest (e.g., 3d electrons), and (3) removal of a double counting term (EDC) that corresponds to a mean field description of these interactions obtained in the homogeneous electron gas limit with a standard DFT functional</a:t>
            </a:r>
            <a:r>
              <a:rPr lang="en-GB" dirty="0"/>
              <a:t>.</a:t>
            </a:r>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21</a:t>
            </a:fld>
            <a:endParaRPr lang="en-GB"/>
          </a:p>
        </p:txBody>
      </p:sp>
    </p:spTree>
    <p:extLst>
      <p:ext uri="{BB962C8B-B14F-4D97-AF65-F5344CB8AC3E}">
        <p14:creationId xmlns:p14="http://schemas.microsoft.com/office/powerpoint/2010/main" val="2587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23</a:t>
            </a:fld>
            <a:endParaRPr lang="en-GB"/>
          </a:p>
        </p:txBody>
      </p:sp>
    </p:spTree>
    <p:extLst>
      <p:ext uri="{BB962C8B-B14F-4D97-AF65-F5344CB8AC3E}">
        <p14:creationId xmlns:p14="http://schemas.microsoft.com/office/powerpoint/2010/main" val="1929311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24</a:t>
            </a:fld>
            <a:endParaRPr lang="en-GB"/>
          </a:p>
        </p:txBody>
      </p:sp>
    </p:spTree>
    <p:extLst>
      <p:ext uri="{BB962C8B-B14F-4D97-AF65-F5344CB8AC3E}">
        <p14:creationId xmlns:p14="http://schemas.microsoft.com/office/powerpoint/2010/main" val="986667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26</a:t>
            </a:fld>
            <a:endParaRPr lang="en-GB"/>
          </a:p>
        </p:txBody>
      </p:sp>
    </p:spTree>
    <p:extLst>
      <p:ext uri="{BB962C8B-B14F-4D97-AF65-F5344CB8AC3E}">
        <p14:creationId xmlns:p14="http://schemas.microsoft.com/office/powerpoint/2010/main" val="3683377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27</a:t>
            </a:fld>
            <a:endParaRPr lang="en-GB"/>
          </a:p>
        </p:txBody>
      </p:sp>
    </p:spTree>
    <p:extLst>
      <p:ext uri="{BB962C8B-B14F-4D97-AF65-F5344CB8AC3E}">
        <p14:creationId xmlns:p14="http://schemas.microsoft.com/office/powerpoint/2010/main" val="3588061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28</a:t>
            </a:fld>
            <a:endParaRPr lang="en-GB"/>
          </a:p>
        </p:txBody>
      </p:sp>
    </p:spTree>
    <p:extLst>
      <p:ext uri="{BB962C8B-B14F-4D97-AF65-F5344CB8AC3E}">
        <p14:creationId xmlns:p14="http://schemas.microsoft.com/office/powerpoint/2010/main" val="4249677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29</a:t>
            </a:fld>
            <a:endParaRPr lang="en-GB"/>
          </a:p>
        </p:txBody>
      </p:sp>
    </p:spTree>
    <p:extLst>
      <p:ext uri="{BB962C8B-B14F-4D97-AF65-F5344CB8AC3E}">
        <p14:creationId xmlns:p14="http://schemas.microsoft.com/office/powerpoint/2010/main" val="4168305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Stability – IBM’s quantum computers need to be kept at very low temperatures (</a:t>
            </a:r>
            <a:r>
              <a:rPr lang="en-GB" b="0" i="0" u="none" strike="noStrike" dirty="0">
                <a:solidFill>
                  <a:srgbClr val="161616"/>
                </a:solidFill>
                <a:effectLst/>
                <a:latin typeface="+mn-lt"/>
              </a:rPr>
              <a:t>15 millikelvin in a dilution refrigerator</a:t>
            </a:r>
            <a:r>
              <a:rPr lang="en-US" dirty="0">
                <a:latin typeface="+mn-lt"/>
              </a:rPr>
              <a:t>).</a:t>
            </a:r>
          </a:p>
          <a:p>
            <a:r>
              <a:rPr lang="en-US" dirty="0">
                <a:latin typeface="+mn-lt"/>
              </a:rPr>
              <a:t>Scalability – currently having too many qubits will lead to the qubits deactivating each other.</a:t>
            </a:r>
          </a:p>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6</a:t>
            </a:fld>
            <a:endParaRPr lang="en-GB"/>
          </a:p>
        </p:txBody>
      </p:sp>
    </p:spTree>
    <p:extLst>
      <p:ext uri="{BB962C8B-B14F-4D97-AF65-F5344CB8AC3E}">
        <p14:creationId xmlns:p14="http://schemas.microsoft.com/office/powerpoint/2010/main" val="1941713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30</a:t>
            </a:fld>
            <a:endParaRPr lang="en-GB"/>
          </a:p>
        </p:txBody>
      </p:sp>
    </p:spTree>
    <p:extLst>
      <p:ext uri="{BB962C8B-B14F-4D97-AF65-F5344CB8AC3E}">
        <p14:creationId xmlns:p14="http://schemas.microsoft.com/office/powerpoint/2010/main" val="557283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31</a:t>
            </a:fld>
            <a:endParaRPr lang="en-GB"/>
          </a:p>
        </p:txBody>
      </p:sp>
    </p:spTree>
    <p:extLst>
      <p:ext uri="{BB962C8B-B14F-4D97-AF65-F5344CB8AC3E}">
        <p14:creationId xmlns:p14="http://schemas.microsoft.com/office/powerpoint/2010/main" val="282294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32</a:t>
            </a:fld>
            <a:endParaRPr lang="en-GB"/>
          </a:p>
        </p:txBody>
      </p:sp>
    </p:spTree>
    <p:extLst>
      <p:ext uri="{BB962C8B-B14F-4D97-AF65-F5344CB8AC3E}">
        <p14:creationId xmlns:p14="http://schemas.microsoft.com/office/powerpoint/2010/main" val="2550924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33</a:t>
            </a:fld>
            <a:endParaRPr lang="en-GB"/>
          </a:p>
        </p:txBody>
      </p:sp>
    </p:spTree>
    <p:extLst>
      <p:ext uri="{BB962C8B-B14F-4D97-AF65-F5344CB8AC3E}">
        <p14:creationId xmlns:p14="http://schemas.microsoft.com/office/powerpoint/2010/main" val="3289142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classical system, the metastable states difficulty can be tackled satisfactorily with annealing procedure. Namely, to remove the thermal kinetic energy of a system gradually and slowly so that all low-lying states have been visited before picking out the ground solution. Similar concept can be applied to electronic system. The basic idea is to shake or heat the electronic system with a spurious energy noise to help it overcome the energy barriers. We call this method the </a:t>
            </a:r>
            <a:r>
              <a:rPr lang="en-US" dirty="0" err="1"/>
              <a:t>quasiannealing</a:t>
            </a:r>
            <a:r>
              <a:rPr lang="en-US" dirty="0"/>
              <a:t> QA procedure.</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69</a:t>
            </a:fld>
            <a:endParaRPr lang="en-GB"/>
          </a:p>
        </p:txBody>
      </p:sp>
    </p:spTree>
    <p:extLst>
      <p:ext uri="{BB962C8B-B14F-4D97-AF65-F5344CB8AC3E}">
        <p14:creationId xmlns:p14="http://schemas.microsoft.com/office/powerpoint/2010/main" val="3404602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classical system, the metastable states difficulty can be tackled satisfactorily with annealing procedure. Namely, to remove the thermal kinetic energy of a system gradually and slowly so that all low-lying states have been visited before picking out the ground solution. Similar concept can be applied to electronic system. The basic idea is to shake or heat the electronic system with a spurious energy noise to help it overcome the energy barriers. We call this method the </a:t>
            </a:r>
            <a:r>
              <a:rPr lang="en-US" dirty="0" err="1"/>
              <a:t>quasiannealing</a:t>
            </a:r>
            <a:r>
              <a:rPr lang="en-US" dirty="0"/>
              <a:t> QA procedure.</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72</a:t>
            </a:fld>
            <a:endParaRPr lang="en-GB"/>
          </a:p>
        </p:txBody>
      </p:sp>
    </p:spTree>
    <p:extLst>
      <p:ext uri="{BB962C8B-B14F-4D97-AF65-F5344CB8AC3E}">
        <p14:creationId xmlns:p14="http://schemas.microsoft.com/office/powerpoint/2010/main" val="3141877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76</a:t>
            </a:fld>
            <a:endParaRPr lang="en-GB"/>
          </a:p>
        </p:txBody>
      </p:sp>
    </p:spTree>
    <p:extLst>
      <p:ext uri="{BB962C8B-B14F-4D97-AF65-F5344CB8AC3E}">
        <p14:creationId xmlns:p14="http://schemas.microsoft.com/office/powerpoint/2010/main" val="1238640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10</a:t>
            </a:fld>
            <a:endParaRPr lang="en-GB"/>
          </a:p>
        </p:txBody>
      </p:sp>
    </p:spTree>
    <p:extLst>
      <p:ext uri="{BB962C8B-B14F-4D97-AF65-F5344CB8AC3E}">
        <p14:creationId xmlns:p14="http://schemas.microsoft.com/office/powerpoint/2010/main" val="160235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11</a:t>
            </a:fld>
            <a:endParaRPr lang="en-GB"/>
          </a:p>
        </p:txBody>
      </p:sp>
    </p:spTree>
    <p:extLst>
      <p:ext uri="{BB962C8B-B14F-4D97-AF65-F5344CB8AC3E}">
        <p14:creationId xmlns:p14="http://schemas.microsoft.com/office/powerpoint/2010/main" val="286451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12</a:t>
            </a:fld>
            <a:endParaRPr lang="en-GB"/>
          </a:p>
        </p:txBody>
      </p:sp>
    </p:spTree>
    <p:extLst>
      <p:ext uri="{BB962C8B-B14F-4D97-AF65-F5344CB8AC3E}">
        <p14:creationId xmlns:p14="http://schemas.microsoft.com/office/powerpoint/2010/main" val="2384113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13</a:t>
            </a:fld>
            <a:endParaRPr lang="en-GB"/>
          </a:p>
        </p:txBody>
      </p:sp>
    </p:spTree>
    <p:extLst>
      <p:ext uri="{BB962C8B-B14F-4D97-AF65-F5344CB8AC3E}">
        <p14:creationId xmlns:p14="http://schemas.microsoft.com/office/powerpoint/2010/main" val="139815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KS formulation, energy is calculated by solving a series of one-electron equations of the form (seen above).</a:t>
            </a:r>
          </a:p>
          <a:p>
            <a:r>
              <a:rPr lang="en-US" dirty="0"/>
              <a:t>Kohn-Sham equations are single-electron wave functions that depend on only three spatial variables, psi_i(r).</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14</a:t>
            </a:fld>
            <a:endParaRPr lang="en-GB"/>
          </a:p>
        </p:txBody>
      </p:sp>
    </p:spTree>
    <p:extLst>
      <p:ext uri="{BB962C8B-B14F-4D97-AF65-F5344CB8AC3E}">
        <p14:creationId xmlns:p14="http://schemas.microsoft.com/office/powerpoint/2010/main" val="121120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Hartree potential describes the Coulomb repulsion between the electron and the system’s total electron density.</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15</a:t>
            </a:fld>
            <a:endParaRPr lang="en-GB"/>
          </a:p>
        </p:txBody>
      </p:sp>
    </p:spTree>
    <p:extLst>
      <p:ext uri="{BB962C8B-B14F-4D97-AF65-F5344CB8AC3E}">
        <p14:creationId xmlns:p14="http://schemas.microsoft.com/office/powerpoint/2010/main" val="194111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Hartree potential describes the Coulomb repulsion between the electron and the system’s total electron density.</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89084AD9-1202-424F-8F1E-1DE5EBE3F39C}" type="datetime1">
              <a:rPr lang="en-GB" smtClean="0"/>
              <a:t>22/03/2023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16</a:t>
            </a:fld>
            <a:endParaRPr lang="en-GB"/>
          </a:p>
        </p:txBody>
      </p:sp>
    </p:spTree>
    <p:extLst>
      <p:ext uri="{BB962C8B-B14F-4D97-AF65-F5344CB8AC3E}">
        <p14:creationId xmlns:p14="http://schemas.microsoft.com/office/powerpoint/2010/main" val="3147129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nottingham.ac.uk/imagebank" TargetMode="External"/><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nottingham.ac.uk/imagebank" TargetMode="External"/><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www.nottingham.ac.uk/imagebank" TargetMode="External"/><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E7FB5A-28C0-E64E-9FEF-7D9F37C42C4A}"/>
              </a:ext>
              <a:ext uri="{C183D7F6-B498-43B3-948B-1728B52AA6E4}">
                <adec:decorative xmlns:adec="http://schemas.microsoft.com/office/drawing/2017/decorative" val="1"/>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cover slide options.</a:t>
            </a:r>
          </a:p>
        </p:txBody>
      </p:sp>
      <p:sp>
        <p:nvSpPr>
          <p:cNvPr id="10" name="Arc 9">
            <a:extLst>
              <a:ext uri="{FF2B5EF4-FFF2-40B4-BE49-F238E27FC236}">
                <a16:creationId xmlns:a16="http://schemas.microsoft.com/office/drawing/2014/main" id="{4CE4322B-60FD-4247-98CC-5B3D3101F0D7}"/>
              </a:ext>
              <a:ext uri="{C183D7F6-B498-43B3-948B-1728B52AA6E4}">
                <adec:decorative xmlns:adec="http://schemas.microsoft.com/office/drawing/2017/decorative" val="1"/>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88CE00DA-F948-9449-B3A1-D7A1FAA0F09F}"/>
              </a:ext>
              <a:ext uri="{C183D7F6-B498-43B3-948B-1728B52AA6E4}">
                <adec:decorative xmlns:adec="http://schemas.microsoft.com/office/drawing/2017/decorative" val="1"/>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4" name="Text Placeholder 3" descr="Logo box">
            <a:extLst>
              <a:ext uri="{FF2B5EF4-FFF2-40B4-BE49-F238E27FC236}">
                <a16:creationId xmlns:a16="http://schemas.microsoft.com/office/drawing/2014/main" id="{0882309C-2C73-D748-AA1B-AB05B98A64B0}"/>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7" name="Subtitle 2">
            <a:extLst>
              <a:ext uri="{FF2B5EF4-FFF2-40B4-BE49-F238E27FC236}">
                <a16:creationId xmlns:a16="http://schemas.microsoft.com/office/drawing/2014/main" id="{A158B21E-1070-014B-B9DF-CC6AE4E330F3}"/>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2" name="Title 1"/>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pic>
        <p:nvPicPr>
          <p:cNvPr id="11" name="Picture 10" descr="University of Nottingham logo">
            <a:extLst>
              <a:ext uri="{FF2B5EF4-FFF2-40B4-BE49-F238E27FC236}">
                <a16:creationId xmlns:a16="http://schemas.microsoft.com/office/drawing/2014/main" id="{78857659-1700-314E-B00F-79040D7445A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Tree>
    <p:extLst>
      <p:ext uri="{BB962C8B-B14F-4D97-AF65-F5344CB8AC3E}">
        <p14:creationId xmlns:p14="http://schemas.microsoft.com/office/powerpoint/2010/main" val="144971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Title Slide">
    <p:bg>
      <p:bgPr>
        <a:solidFill>
          <a:schemeClr val="accent5">
            <a:alpha val="5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12" name="Footer Placeholder 3">
            <a:extLst>
              <a:ext uri="{FF2B5EF4-FFF2-40B4-BE49-F238E27FC236}">
                <a16:creationId xmlns:a16="http://schemas.microsoft.com/office/drawing/2014/main" id="{E7AF8C98-EFFB-8444-A615-B4920C89686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3" name="Text Placeholder 6">
            <a:extLst>
              <a:ext uri="{FF2B5EF4-FFF2-40B4-BE49-F238E27FC236}">
                <a16:creationId xmlns:a16="http://schemas.microsoft.com/office/drawing/2014/main" id="{D05096E2-BE7E-2745-BEDA-2FE7CA4B2C92}"/>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1" name="Date Placeholder 2">
            <a:extLst>
              <a:ext uri="{FF2B5EF4-FFF2-40B4-BE49-F238E27FC236}">
                <a16:creationId xmlns:a16="http://schemas.microsoft.com/office/drawing/2014/main" id="{27851B81-1328-7543-96B8-61F01F01B73D}"/>
              </a:ext>
            </a:extLst>
          </p:cNvPr>
          <p:cNvSpPr>
            <a:spLocks noGrp="1"/>
          </p:cNvSpPr>
          <p:nvPr>
            <p:ph type="dt" sz="half" idx="10"/>
          </p:nvPr>
        </p:nvSpPr>
        <p:spPr>
          <a:xfrm>
            <a:off x="479375" y="6356350"/>
            <a:ext cx="1613716" cy="365125"/>
          </a:xfrm>
          <a:prstGeom prst="rect">
            <a:avLst/>
          </a:prstGeom>
        </p:spPr>
        <p:txBody>
          <a:bodyPr/>
          <a:lstStyle/>
          <a:p>
            <a:endParaRPr lang="en-GB" dirty="0"/>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235782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Content Slide">
    <p:bg>
      <p:bgPr>
        <a:solidFill>
          <a:schemeClr val="accent5">
            <a:alpha val="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53018E-1432-7544-BE78-20661EEA3DFC}"/>
              </a:ext>
              <a:ext uri="{C183D7F6-B498-43B3-948B-1728B52AA6E4}">
                <adec:decorative xmlns:adec="http://schemas.microsoft.com/office/drawing/2017/decorative" val="1"/>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8" name="Slide Number Placeholder 4">
            <a:extLst>
              <a:ext uri="{FF2B5EF4-FFF2-40B4-BE49-F238E27FC236}">
                <a16:creationId xmlns:a16="http://schemas.microsoft.com/office/drawing/2014/main" id="{B5E9271B-0820-354A-93EC-EB864320114A}"/>
              </a:ext>
            </a:extLst>
          </p:cNvPr>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16" name="Footer Placeholder 3">
            <a:extLst>
              <a:ext uri="{FF2B5EF4-FFF2-40B4-BE49-F238E27FC236}">
                <a16:creationId xmlns:a16="http://schemas.microsoft.com/office/drawing/2014/main" id="{C1CD28ED-14F1-B44C-B470-1D224D8D5F7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9" name="Text Placeholder 6">
            <a:extLst>
              <a:ext uri="{FF2B5EF4-FFF2-40B4-BE49-F238E27FC236}">
                <a16:creationId xmlns:a16="http://schemas.microsoft.com/office/drawing/2014/main" id="{87F950BD-F6BF-E946-BF59-9996741B7042}"/>
              </a:ext>
            </a:extLst>
          </p:cNvPr>
          <p:cNvSpPr>
            <a:spLocks noGrp="1"/>
          </p:cNvSpPr>
          <p:nvPr>
            <p:ph type="body" sz="quarter" idx="19"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5" name="Date Placeholder 2">
            <a:extLst>
              <a:ext uri="{FF2B5EF4-FFF2-40B4-BE49-F238E27FC236}">
                <a16:creationId xmlns:a16="http://schemas.microsoft.com/office/drawing/2014/main" id="{7729FF4B-AE88-DA4F-A14E-D6CE4E633DA6}"/>
              </a:ext>
            </a:extLst>
          </p:cNvPr>
          <p:cNvSpPr>
            <a:spLocks noGrp="1"/>
          </p:cNvSpPr>
          <p:nvPr>
            <p:ph type="dt" sz="half" idx="10"/>
          </p:nvPr>
        </p:nvSpPr>
        <p:spPr>
          <a:xfrm>
            <a:off x="479375" y="6356350"/>
            <a:ext cx="1613716" cy="365125"/>
          </a:xfrm>
          <a:prstGeom prst="rect">
            <a:avLst/>
          </a:prstGeom>
        </p:spPr>
        <p:txBody>
          <a:bodyPr/>
          <a:lstStyle/>
          <a:p>
            <a:endParaRPr lang="en-GB" dirty="0"/>
          </a:p>
        </p:txBody>
      </p:sp>
      <p:sp>
        <p:nvSpPr>
          <p:cNvPr id="17" name="Content Placeholder 6">
            <a:extLst>
              <a:ext uri="{FF2B5EF4-FFF2-40B4-BE49-F238E27FC236}">
                <a16:creationId xmlns:a16="http://schemas.microsoft.com/office/drawing/2014/main" id="{1497BF54-DDDF-9C43-996F-4B56CDE6B03C}"/>
              </a:ext>
            </a:extLst>
          </p:cNvPr>
          <p:cNvSpPr>
            <a:spLocks noGrp="1"/>
          </p:cNvSpPr>
          <p:nvPr>
            <p:ph sz="quarter" idx="18" hasCustomPrompt="1"/>
          </p:nvPr>
        </p:nvSpPr>
        <p:spPr>
          <a:xfrm>
            <a:off x="6539555" y="2133603"/>
            <a:ext cx="5197519" cy="374649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411975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versed Content Slide">
    <p:bg>
      <p:bgPr>
        <a:solidFill>
          <a:schemeClr val="accent5"/>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B1E2C30-32D1-C047-B25A-9F37D699E14C}"/>
              </a:ext>
              <a:ext uri="{C183D7F6-B498-43B3-948B-1728B52AA6E4}">
                <adec:decorative xmlns:adec="http://schemas.microsoft.com/office/drawing/2017/decorative" val="1"/>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15" name="Footer Placeholder 3">
            <a:extLst>
              <a:ext uri="{FF2B5EF4-FFF2-40B4-BE49-F238E27FC236}">
                <a16:creationId xmlns:a16="http://schemas.microsoft.com/office/drawing/2014/main" id="{C55CF14C-1036-8240-A4D6-88C76B53C8B7}"/>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6" name="Text Placeholder 6">
            <a:extLst>
              <a:ext uri="{FF2B5EF4-FFF2-40B4-BE49-F238E27FC236}">
                <a16:creationId xmlns:a16="http://schemas.microsoft.com/office/drawing/2014/main" id="{8B57574F-AFAA-7C43-8707-E5A503FC4EF4}"/>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
        <p:nvSpPr>
          <p:cNvPr id="14" name="Date Placeholder 2">
            <a:extLst>
              <a:ext uri="{FF2B5EF4-FFF2-40B4-BE49-F238E27FC236}">
                <a16:creationId xmlns:a16="http://schemas.microsoft.com/office/drawing/2014/main" id="{43D5D473-8F2B-CC49-956D-E22C182015FD}"/>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endParaRPr lang="en-GB" dirty="0"/>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2462926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5"/>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B1E2C30-32D1-C047-B25A-9F37D699E14C}"/>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14" name="Footer Placeholder 3">
            <a:extLst>
              <a:ext uri="{FF2B5EF4-FFF2-40B4-BE49-F238E27FC236}">
                <a16:creationId xmlns:a16="http://schemas.microsoft.com/office/drawing/2014/main" id="{26250FB6-DFDE-CC4E-BD54-E44B31D1F605}"/>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5" name="Text Placeholder 6">
            <a:extLst>
              <a:ext uri="{FF2B5EF4-FFF2-40B4-BE49-F238E27FC236}">
                <a16:creationId xmlns:a16="http://schemas.microsoft.com/office/drawing/2014/main" id="{FE546460-2F3C-B743-ACBE-47CE198D335B}"/>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
        <p:nvSpPr>
          <p:cNvPr id="13" name="Date Placeholder 2">
            <a:extLst>
              <a:ext uri="{FF2B5EF4-FFF2-40B4-BE49-F238E27FC236}">
                <a16:creationId xmlns:a16="http://schemas.microsoft.com/office/drawing/2014/main" id="{F0E20FF6-087C-254D-B377-87B46F300B23}"/>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6150624" cy="1944467"/>
          </a:xfrm>
          <a:prstGeom prst="rect">
            <a:avLst/>
          </a:prstGeom>
        </p:spPr>
        <p:txBody>
          <a:bodyPr>
            <a:noAutofit/>
          </a:bodyPr>
          <a:lstStyle>
            <a:lvl1pPr marL="0" indent="0">
              <a:buNone/>
              <a:defRPr sz="4000" b="0">
                <a:solidFill>
                  <a:schemeClr val="bg1"/>
                </a:solidFill>
                <a:latin typeface="Georgia" panose="02040502050405020303" pitchFamily="18" charset="0"/>
              </a:defRPr>
            </a:lvl1pPr>
            <a:lvl2pPr>
              <a:defRPr sz="1400"/>
            </a:lvl2pPr>
            <a:lvl3pPr>
              <a:defRPr sz="1400"/>
            </a:lvl3pPr>
            <a:lvl4pPr>
              <a:defRPr sz="1400"/>
            </a:lvl4pPr>
            <a:lvl5pPr>
              <a:defRPr sz="1400"/>
            </a:lvl5pPr>
          </a:lstStyle>
          <a:p>
            <a:pPr lvl="0"/>
            <a:r>
              <a:rPr lang="en-US" dirty="0"/>
              <a:t>Quote text goes here – Georgia 40pt</a:t>
            </a: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1106197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Block Content Slide">
    <p:bg>
      <p:bgPr>
        <a:solidFill>
          <a:schemeClr val="accent5">
            <a:alpha val="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97768A-E936-2047-B272-A71830C2F46A}"/>
              </a:ext>
              <a:ext uri="{C183D7F6-B498-43B3-948B-1728B52AA6E4}">
                <adec:decorative xmlns:adec="http://schemas.microsoft.com/office/drawing/2017/decorative" val="1"/>
              </a:ext>
            </a:extLst>
          </p:cNvPr>
          <p:cNvSpPr/>
          <p:nvPr userDrawn="1"/>
        </p:nvSpPr>
        <p:spPr>
          <a:xfrm>
            <a:off x="6096000" y="1029589"/>
            <a:ext cx="6096000" cy="5828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53018E-1432-7544-BE78-20661EEA3DFC}"/>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7" name="Footer Placeholder 3">
            <a:extLst>
              <a:ext uri="{FF2B5EF4-FFF2-40B4-BE49-F238E27FC236}">
                <a16:creationId xmlns:a16="http://schemas.microsoft.com/office/drawing/2014/main" id="{305C388A-4F4A-D046-A14C-1966CD505AF0}"/>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01B3FD81-10DD-0342-9AA1-E2491DE80161}"/>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6" name="Date Placeholder 2">
            <a:extLst>
              <a:ext uri="{FF2B5EF4-FFF2-40B4-BE49-F238E27FC236}">
                <a16:creationId xmlns:a16="http://schemas.microsoft.com/office/drawing/2014/main" id="{2A486383-7D66-0D46-B7B2-852429AEEE8A}"/>
              </a:ext>
            </a:extLst>
          </p:cNvPr>
          <p:cNvSpPr>
            <a:spLocks noGrp="1"/>
          </p:cNvSpPr>
          <p:nvPr>
            <p:ph type="dt" sz="half" idx="10"/>
          </p:nvPr>
        </p:nvSpPr>
        <p:spPr>
          <a:xfrm>
            <a:off x="479375" y="6356350"/>
            <a:ext cx="1613716" cy="365125"/>
          </a:xfrm>
          <a:prstGeom prst="rect">
            <a:avLst/>
          </a:prstGeom>
        </p:spPr>
        <p:txBody>
          <a:bodyPr/>
          <a:lstStyle/>
          <a:p>
            <a:endParaRPr lang="en-GB" dirty="0"/>
          </a:p>
        </p:txBody>
      </p:sp>
      <p:sp>
        <p:nvSpPr>
          <p:cNvPr id="13" name="Content Placeholder 6">
            <a:extLst>
              <a:ext uri="{FF2B5EF4-FFF2-40B4-BE49-F238E27FC236}">
                <a16:creationId xmlns:a16="http://schemas.microsoft.com/office/drawing/2014/main" id="{FE17E21C-B85B-934A-BF9C-B51FD202E06D}"/>
              </a:ext>
            </a:extLst>
          </p:cNvPr>
          <p:cNvSpPr>
            <a:spLocks noGrp="1"/>
          </p:cNvSpPr>
          <p:nvPr>
            <p:ph sz="quarter" idx="16" hasCustomPrompt="1"/>
          </p:nvPr>
        </p:nvSpPr>
        <p:spPr>
          <a:xfrm>
            <a:off x="6539555" y="2133603"/>
            <a:ext cx="5197519" cy="3746498"/>
          </a:xfrm>
          <a:prstGeom prst="rect">
            <a:avLst/>
          </a:prstGeom>
        </p:spPr>
        <p:txBody>
          <a:bodyPr/>
          <a:lstStyle>
            <a:lvl1pPr>
              <a:buClr>
                <a:schemeClr val="bg1"/>
              </a:buClr>
              <a:defRPr lang="en-GB" sz="2800" smtClean="0">
                <a:solidFill>
                  <a:schemeClr val="bg1"/>
                </a:solidFill>
                <a:effectLst/>
              </a:defRPr>
            </a:lvl1pPr>
            <a:lvl2pPr>
              <a:buClr>
                <a:schemeClr val="bg1"/>
              </a:buClr>
              <a:defRPr sz="2800">
                <a:solidFill>
                  <a:schemeClr val="bg1"/>
                </a:solidFill>
              </a:defRPr>
            </a:lvl2pPr>
            <a:lvl3pPr>
              <a:buClr>
                <a:schemeClr val="bg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3303950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Fact &amp; Figures Slide 1">
    <p:bg>
      <p:bgPr>
        <a:solidFill>
          <a:schemeClr val="accent5">
            <a:alpha val="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53018E-1432-7544-BE78-20661EEA3DFC}"/>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less boxes are also available in under the ’Layouts’ button.</a:t>
            </a:r>
          </a:p>
        </p:txBody>
      </p:sp>
      <p:sp>
        <p:nvSpPr>
          <p:cNvPr id="29" name="Text Placeholder 3">
            <a:extLst>
              <a:ext uri="{FF2B5EF4-FFF2-40B4-BE49-F238E27FC236}">
                <a16:creationId xmlns:a16="http://schemas.microsoft.com/office/drawing/2014/main" id="{3E8FE9F4-4522-2A4A-9C2C-E14E46615C79}"/>
              </a:ext>
              <a:ext uri="{C183D7F6-B498-43B3-948B-1728B52AA6E4}">
                <adec:decorative xmlns:adec="http://schemas.microsoft.com/office/drawing/2017/decorative" val="1"/>
              </a:ext>
            </a:extLst>
          </p:cNvPr>
          <p:cNvSpPr>
            <a:spLocks noGrp="1"/>
          </p:cNvSpPr>
          <p:nvPr>
            <p:ph type="body" sz="quarter" idx="26" hasCustomPrompt="1"/>
          </p:nvPr>
        </p:nvSpPr>
        <p:spPr>
          <a:xfrm>
            <a:off x="6102114" y="3806825"/>
            <a:ext cx="3041886" cy="3051175"/>
          </a:xfrm>
          <a:prstGeom prst="rect">
            <a:avLst/>
          </a:prstGeom>
          <a:solidFill>
            <a:schemeClr val="accent5"/>
          </a:solidFill>
        </p:spPr>
        <p:txBody>
          <a:bodyPr/>
          <a:lstStyle>
            <a:lvl1pPr marL="0" indent="0">
              <a:buNone/>
              <a:defRPr/>
            </a:lvl1pPr>
          </a:lstStyle>
          <a:p>
            <a:pPr lvl="0"/>
            <a:r>
              <a:rPr lang="en-US" dirty="0"/>
              <a:t> </a:t>
            </a:r>
          </a:p>
        </p:txBody>
      </p:sp>
      <p:sp>
        <p:nvSpPr>
          <p:cNvPr id="24" name="Text Placeholder 3">
            <a:extLst>
              <a:ext uri="{FF2B5EF4-FFF2-40B4-BE49-F238E27FC236}">
                <a16:creationId xmlns:a16="http://schemas.microsoft.com/office/drawing/2014/main" id="{EB8BEFA4-C2B9-BD42-A0A5-04F3692367BB}"/>
              </a:ext>
              <a:ext uri="{C183D7F6-B498-43B3-948B-1728B52AA6E4}">
                <adec:decorative xmlns:adec="http://schemas.microsoft.com/office/drawing/2017/decorative" val="1"/>
              </a:ext>
            </a:extLst>
          </p:cNvPr>
          <p:cNvSpPr>
            <a:spLocks noGrp="1"/>
          </p:cNvSpPr>
          <p:nvPr>
            <p:ph type="body" sz="quarter" idx="24" hasCustomPrompt="1"/>
          </p:nvPr>
        </p:nvSpPr>
        <p:spPr>
          <a:xfrm>
            <a:off x="9153231" y="3806825"/>
            <a:ext cx="3041886" cy="3051175"/>
          </a:xfrm>
          <a:prstGeom prst="rect">
            <a:avLst/>
          </a:prstGeom>
          <a:solidFill>
            <a:schemeClr val="accent3"/>
          </a:solidFill>
        </p:spPr>
        <p:txBody>
          <a:bodyPr/>
          <a:lstStyle>
            <a:lvl1pPr marL="0" indent="0">
              <a:buNone/>
              <a:defRPr/>
            </a:lvl1pPr>
          </a:lstStyle>
          <a:p>
            <a:pPr lvl="0"/>
            <a:r>
              <a:rPr lang="en-US" dirty="0"/>
              <a:t> </a:t>
            </a:r>
          </a:p>
        </p:txBody>
      </p:sp>
      <p:sp>
        <p:nvSpPr>
          <p:cNvPr id="25" name="Text Placeholder 3">
            <a:extLst>
              <a:ext uri="{FF2B5EF4-FFF2-40B4-BE49-F238E27FC236}">
                <a16:creationId xmlns:a16="http://schemas.microsoft.com/office/drawing/2014/main" id="{38429D8B-070F-B34C-94B7-DEF1C90FAA04}"/>
              </a:ext>
              <a:ext uri="{C183D7F6-B498-43B3-948B-1728B52AA6E4}">
                <adec:decorative xmlns:adec="http://schemas.microsoft.com/office/drawing/2017/decorative" val="1"/>
              </a:ext>
            </a:extLst>
          </p:cNvPr>
          <p:cNvSpPr>
            <a:spLocks noGrp="1"/>
          </p:cNvSpPr>
          <p:nvPr>
            <p:ph type="body" sz="quarter" idx="25"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35" name="Footer Placeholder 3">
            <a:extLst>
              <a:ext uri="{FF2B5EF4-FFF2-40B4-BE49-F238E27FC236}">
                <a16:creationId xmlns:a16="http://schemas.microsoft.com/office/drawing/2014/main" id="{BEACFBAF-3C16-9442-B6F6-4613A5BB53E4}"/>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36" name="Text Placeholder 6">
            <a:extLst>
              <a:ext uri="{FF2B5EF4-FFF2-40B4-BE49-F238E27FC236}">
                <a16:creationId xmlns:a16="http://schemas.microsoft.com/office/drawing/2014/main" id="{E8A77961-1C22-C74B-9FA8-22E6A417D980}"/>
              </a:ext>
            </a:extLst>
          </p:cNvPr>
          <p:cNvSpPr>
            <a:spLocks noGrp="1"/>
          </p:cNvSpPr>
          <p:nvPr>
            <p:ph type="body" sz="quarter" idx="27"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34" name="Date Placeholder 2">
            <a:extLst>
              <a:ext uri="{FF2B5EF4-FFF2-40B4-BE49-F238E27FC236}">
                <a16:creationId xmlns:a16="http://schemas.microsoft.com/office/drawing/2014/main" id="{2987AD34-27BC-A940-9D49-9B42BCBEFDB6}"/>
              </a:ext>
            </a:extLst>
          </p:cNvPr>
          <p:cNvSpPr>
            <a:spLocks noGrp="1"/>
          </p:cNvSpPr>
          <p:nvPr>
            <p:ph type="dt" sz="half" idx="10"/>
          </p:nvPr>
        </p:nvSpPr>
        <p:spPr>
          <a:xfrm>
            <a:off x="479375" y="6356350"/>
            <a:ext cx="1613716" cy="365125"/>
          </a:xfrm>
          <a:prstGeom prst="rect">
            <a:avLst/>
          </a:prstGeom>
        </p:spPr>
        <p:txBody>
          <a:bodyPr/>
          <a:lstStyle/>
          <a:p>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33" name="Text Placeholder 25">
            <a:extLst>
              <a:ext uri="{FF2B5EF4-FFF2-40B4-BE49-F238E27FC236}">
                <a16:creationId xmlns:a16="http://schemas.microsoft.com/office/drawing/2014/main" id="{47168AAF-B20D-5A42-B75B-7723535923C5}"/>
              </a:ext>
            </a:extLst>
          </p:cNvPr>
          <p:cNvSpPr>
            <a:spLocks noGrp="1"/>
          </p:cNvSpPr>
          <p:nvPr>
            <p:ph type="body" sz="quarter" idx="22" hasCustomPrompt="1"/>
          </p:nvPr>
        </p:nvSpPr>
        <p:spPr>
          <a:xfrm>
            <a:off x="9313082" y="5799705"/>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9312665" y="4521347"/>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6" name="Text Placeholder 25">
            <a:extLst>
              <a:ext uri="{FF2B5EF4-FFF2-40B4-BE49-F238E27FC236}">
                <a16:creationId xmlns:a16="http://schemas.microsoft.com/office/drawing/2014/main" id="{2269F27E-1C0A-A446-B7C7-C4A5F893663E}"/>
              </a:ext>
            </a:extLst>
          </p:cNvPr>
          <p:cNvSpPr>
            <a:spLocks noGrp="1"/>
          </p:cNvSpPr>
          <p:nvPr>
            <p:ph type="body" sz="quarter" idx="19" hasCustomPrompt="1"/>
          </p:nvPr>
        </p:nvSpPr>
        <p:spPr>
          <a:xfrm>
            <a:off x="6316663" y="5308600"/>
            <a:ext cx="2616200" cy="867930"/>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23" name="Text Placeholder 14">
            <a:extLst>
              <a:ext uri="{FF2B5EF4-FFF2-40B4-BE49-F238E27FC236}">
                <a16:creationId xmlns:a16="http://schemas.microsoft.com/office/drawing/2014/main" id="{45F9D20A-60A4-B749-9837-8CF6B9AF3549}"/>
              </a:ext>
            </a:extLst>
          </p:cNvPr>
          <p:cNvSpPr>
            <a:spLocks noGrp="1"/>
          </p:cNvSpPr>
          <p:nvPr>
            <p:ph type="body" sz="quarter" idx="18" hasCustomPrompt="1"/>
          </p:nvPr>
        </p:nvSpPr>
        <p:spPr>
          <a:xfrm>
            <a:off x="6316246" y="3997876"/>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75%</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6321909" y="3053645"/>
            <a:ext cx="5611786" cy="480131"/>
          </a:xfrm>
          <a:prstGeom prst="rect">
            <a:avLst/>
          </a:prstGeom>
        </p:spPr>
        <p:txBody>
          <a:bodyPr wrap="square">
            <a:spAutoFit/>
          </a:bodyPr>
          <a:lstStyle>
            <a:lvl1pPr marL="0" indent="0">
              <a:buNone/>
              <a:defRPr sz="2800" b="0">
                <a:solidFill>
                  <a:schemeClr val="tx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4149651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Fact &amp; Figures Slide 2">
    <p:bg>
      <p:bgPr>
        <a:solidFill>
          <a:schemeClr val="accent5">
            <a:alpha val="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53018E-1432-7544-BE78-20661EEA3DFC}"/>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more boxes are also available in under the ’Layouts’ button.</a:t>
            </a:r>
          </a:p>
        </p:txBody>
      </p:sp>
      <p:sp>
        <p:nvSpPr>
          <p:cNvPr id="23" name="Text Placeholder 3">
            <a:extLst>
              <a:ext uri="{FF2B5EF4-FFF2-40B4-BE49-F238E27FC236}">
                <a16:creationId xmlns:a16="http://schemas.microsoft.com/office/drawing/2014/main" id="{D944C8EB-D3E3-3B4F-9FC5-E6B185D2F57B}"/>
              </a:ext>
              <a:ext uri="{C183D7F6-B498-43B3-948B-1728B52AA6E4}">
                <adec:decorative xmlns:adec="http://schemas.microsoft.com/office/drawing/2017/decorative" val="1"/>
              </a:ext>
            </a:extLst>
          </p:cNvPr>
          <p:cNvSpPr>
            <a:spLocks noGrp="1"/>
          </p:cNvSpPr>
          <p:nvPr>
            <p:ph type="body" sz="quarter" idx="23" hasCustomPrompt="1"/>
          </p:nvPr>
        </p:nvSpPr>
        <p:spPr>
          <a:xfrm>
            <a:off x="6099117" y="3806825"/>
            <a:ext cx="6096000" cy="3051175"/>
          </a:xfrm>
          <a:prstGeom prst="rect">
            <a:avLst/>
          </a:prstGeom>
          <a:solidFill>
            <a:schemeClr val="accent3"/>
          </a:solidFill>
        </p:spPr>
        <p:txBody>
          <a:bodyPr/>
          <a:lstStyle>
            <a:lvl1pPr marL="0" indent="0">
              <a:buNone/>
              <a:defRPr/>
            </a:lvl1pPr>
          </a:lstStyle>
          <a:p>
            <a:pPr lvl="0"/>
            <a:r>
              <a:rPr lang="en-US" dirty="0"/>
              <a:t> </a:t>
            </a:r>
          </a:p>
        </p:txBody>
      </p:sp>
      <p:sp>
        <p:nvSpPr>
          <p:cNvPr id="4" name="Text Placeholder 3">
            <a:extLst>
              <a:ext uri="{FF2B5EF4-FFF2-40B4-BE49-F238E27FC236}">
                <a16:creationId xmlns:a16="http://schemas.microsoft.com/office/drawing/2014/main" id="{DAA563FF-1797-7C47-B195-3DD52F253B47}"/>
              </a:ext>
              <a:ext uri="{C183D7F6-B498-43B3-948B-1728B52AA6E4}">
                <adec:decorative xmlns:adec="http://schemas.microsoft.com/office/drawing/2017/decorative" val="1"/>
              </a:ext>
            </a:extLst>
          </p:cNvPr>
          <p:cNvSpPr>
            <a:spLocks noGrp="1"/>
          </p:cNvSpPr>
          <p:nvPr>
            <p:ph type="body" sz="quarter" idx="22"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Footer Placeholder 3">
            <a:extLst>
              <a:ext uri="{FF2B5EF4-FFF2-40B4-BE49-F238E27FC236}">
                <a16:creationId xmlns:a16="http://schemas.microsoft.com/office/drawing/2014/main" id="{0DDCE267-4A5F-E145-8792-06BF12597399}"/>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4" name="Text Placeholder 6">
            <a:extLst>
              <a:ext uri="{FF2B5EF4-FFF2-40B4-BE49-F238E27FC236}">
                <a16:creationId xmlns:a16="http://schemas.microsoft.com/office/drawing/2014/main" id="{8880FF51-74C3-C140-A39F-F630B1448049}"/>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9" name="Date Placeholder 2">
            <a:extLst>
              <a:ext uri="{FF2B5EF4-FFF2-40B4-BE49-F238E27FC236}">
                <a16:creationId xmlns:a16="http://schemas.microsoft.com/office/drawing/2014/main" id="{F5E29404-E355-8C40-B064-5EED9D5084BE}"/>
              </a:ext>
            </a:extLst>
          </p:cNvPr>
          <p:cNvSpPr>
            <a:spLocks noGrp="1"/>
          </p:cNvSpPr>
          <p:nvPr>
            <p:ph type="dt" sz="half" idx="10"/>
          </p:nvPr>
        </p:nvSpPr>
        <p:spPr>
          <a:xfrm>
            <a:off x="479375" y="6356350"/>
            <a:ext cx="1613716" cy="365125"/>
          </a:xfrm>
          <a:prstGeom prst="rect">
            <a:avLst/>
          </a:prstGeom>
        </p:spPr>
        <p:txBody>
          <a:bodyPr/>
          <a:lstStyle/>
          <a:p>
            <a:endParaRPr lang="en-GB" dirty="0"/>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526771" y="4633351"/>
            <a:ext cx="2242659" cy="1255728"/>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dirty="0"/>
              <a:t>Lorem ipsum 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6316246" y="4337926"/>
            <a:ext cx="3210526" cy="1685077"/>
          </a:xfrm>
          <a:prstGeom prst="rect">
            <a:avLst/>
          </a:prstGeom>
        </p:spPr>
        <p:txBody>
          <a:bodyPr wrap="square">
            <a:spAutoFit/>
          </a:bodyPr>
          <a:lstStyle>
            <a:lvl1pPr marL="0" indent="0">
              <a:buNone/>
              <a:defRPr sz="115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5" name="Text Placeholder 25">
            <a:extLst>
              <a:ext uri="{FF2B5EF4-FFF2-40B4-BE49-F238E27FC236}">
                <a16:creationId xmlns:a16="http://schemas.microsoft.com/office/drawing/2014/main" id="{068041AD-7E16-B244-948E-4A952E4DA0BA}"/>
              </a:ext>
            </a:extLst>
          </p:cNvPr>
          <p:cNvSpPr>
            <a:spLocks noGrp="1"/>
          </p:cNvSpPr>
          <p:nvPr>
            <p:ph type="body" sz="quarter" idx="24" hasCustomPrompt="1"/>
          </p:nvPr>
        </p:nvSpPr>
        <p:spPr>
          <a:xfrm>
            <a:off x="6321909" y="3053645"/>
            <a:ext cx="5611786" cy="480131"/>
          </a:xfrm>
          <a:prstGeom prst="rect">
            <a:avLst/>
          </a:prstGeom>
        </p:spPr>
        <p:txBody>
          <a:bodyPr wrap="square">
            <a:spAutoFit/>
          </a:bodyPr>
          <a:lstStyle>
            <a:lvl1pPr marL="0" indent="0">
              <a:buNone/>
              <a:defRPr sz="2800" b="0">
                <a:solidFill>
                  <a:schemeClr val="tx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2828664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mp; Text Grid Slide">
    <p:bg>
      <p:bgPr>
        <a:solidFill>
          <a:schemeClr val="accent5">
            <a:alpha val="5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24" name="Footer Placeholder 3">
            <a:extLst>
              <a:ext uri="{FF2B5EF4-FFF2-40B4-BE49-F238E27FC236}">
                <a16:creationId xmlns:a16="http://schemas.microsoft.com/office/drawing/2014/main" id="{84666CE4-75BF-B34F-8276-FC5F1A57F120}"/>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25" name="Text Placeholder 6">
            <a:extLst>
              <a:ext uri="{FF2B5EF4-FFF2-40B4-BE49-F238E27FC236}">
                <a16:creationId xmlns:a16="http://schemas.microsoft.com/office/drawing/2014/main" id="{FAD10673-0692-CB4F-8CF7-113E83741640}"/>
              </a:ext>
            </a:extLst>
          </p:cNvPr>
          <p:cNvSpPr>
            <a:spLocks noGrp="1"/>
          </p:cNvSpPr>
          <p:nvPr>
            <p:ph type="body" sz="quarter" idx="23"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23" name="Date Placeholder 2">
            <a:extLst>
              <a:ext uri="{FF2B5EF4-FFF2-40B4-BE49-F238E27FC236}">
                <a16:creationId xmlns:a16="http://schemas.microsoft.com/office/drawing/2014/main" id="{8C5D4842-7C0F-EC46-A474-5DF0CEC9CED8}"/>
              </a:ext>
            </a:extLst>
          </p:cNvPr>
          <p:cNvSpPr>
            <a:spLocks noGrp="1"/>
          </p:cNvSpPr>
          <p:nvPr>
            <p:ph type="dt" sz="half" idx="10"/>
          </p:nvPr>
        </p:nvSpPr>
        <p:spPr>
          <a:xfrm>
            <a:off x="479375" y="6356350"/>
            <a:ext cx="1486993" cy="365125"/>
          </a:xfrm>
          <a:prstGeom prst="rect">
            <a:avLst/>
          </a:prstGeom>
        </p:spPr>
        <p:txBody>
          <a:bodyPr/>
          <a:lstStyle/>
          <a:p>
            <a:fld id="{285EAF73-EE3C-41B7-AE89-4A15C844158B}" type="datetime4">
              <a:rPr lang="en-GB" smtClean="0"/>
              <a:t>22 March 2023</a:t>
            </a:fld>
            <a:endParaRPr lang="en-GB" dirty="0"/>
          </a:p>
        </p:txBody>
      </p:sp>
      <p:sp>
        <p:nvSpPr>
          <p:cNvPr id="53" name="Text Placeholder 47">
            <a:extLst>
              <a:ext uri="{FF2B5EF4-FFF2-40B4-BE49-F238E27FC236}">
                <a16:creationId xmlns:a16="http://schemas.microsoft.com/office/drawing/2014/main" id="{1D5925E4-B891-944B-91DC-A261A1D5FDE6}"/>
              </a:ext>
            </a:extLst>
          </p:cNvPr>
          <p:cNvSpPr>
            <a:spLocks noGrp="1"/>
          </p:cNvSpPr>
          <p:nvPr>
            <p:ph type="body" sz="quarter" idx="22"/>
          </p:nvPr>
        </p:nvSpPr>
        <p:spPr>
          <a:xfrm>
            <a:off x="9753600" y="3450545"/>
            <a:ext cx="2438400" cy="2438400"/>
          </a:xfrm>
          <a:prstGeom prst="rect">
            <a:avLst/>
          </a:prstGeom>
          <a:solidFill>
            <a:schemeClr val="accent1"/>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43" name="Picture Placeholder 16">
            <a:extLst>
              <a:ext uri="{FF2B5EF4-FFF2-40B4-BE49-F238E27FC236}">
                <a16:creationId xmlns:a16="http://schemas.microsoft.com/office/drawing/2014/main" id="{0963E11F-32F1-6544-8FF4-C1EF6F642B91}"/>
              </a:ext>
            </a:extLst>
          </p:cNvPr>
          <p:cNvSpPr>
            <a:spLocks noGrp="1"/>
          </p:cNvSpPr>
          <p:nvPr>
            <p:ph type="pic" sz="quarter" idx="15"/>
          </p:nvPr>
        </p:nvSpPr>
        <p:spPr>
          <a:xfrm>
            <a:off x="9753600" y="1018730"/>
            <a:ext cx="2438400" cy="2438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4" name="Picture Placeholder 16">
            <a:extLst>
              <a:ext uri="{FF2B5EF4-FFF2-40B4-BE49-F238E27FC236}">
                <a16:creationId xmlns:a16="http://schemas.microsoft.com/office/drawing/2014/main" id="{FF92A6B8-47C8-B244-9D3E-90F39EE69398}"/>
              </a:ext>
            </a:extLst>
          </p:cNvPr>
          <p:cNvSpPr>
            <a:spLocks noGrp="1"/>
          </p:cNvSpPr>
          <p:nvPr>
            <p:ph type="pic" sz="quarter" idx="16"/>
          </p:nvPr>
        </p:nvSpPr>
        <p:spPr>
          <a:xfrm>
            <a:off x="7315200" y="3450545"/>
            <a:ext cx="2438400" cy="24384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dirty="0"/>
          </a:p>
        </p:txBody>
      </p:sp>
      <p:sp>
        <p:nvSpPr>
          <p:cNvPr id="52" name="Text Placeholder 47">
            <a:extLst>
              <a:ext uri="{FF2B5EF4-FFF2-40B4-BE49-F238E27FC236}">
                <a16:creationId xmlns:a16="http://schemas.microsoft.com/office/drawing/2014/main" id="{FAC8937D-B337-F944-8F1C-14A4768CD593}"/>
              </a:ext>
            </a:extLst>
          </p:cNvPr>
          <p:cNvSpPr>
            <a:spLocks noGrp="1"/>
          </p:cNvSpPr>
          <p:nvPr>
            <p:ph type="body" sz="quarter" idx="21"/>
          </p:nvPr>
        </p:nvSpPr>
        <p:spPr>
          <a:xfrm>
            <a:off x="7315200" y="1018730"/>
            <a:ext cx="2438400" cy="2438400"/>
          </a:xfrm>
          <a:prstGeom prst="rect">
            <a:avLst/>
          </a:prstGeom>
          <a:solidFill>
            <a:schemeClr val="accent2"/>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887255BA-4BF0-E844-8BE7-3D125B568E2A}"/>
              </a:ext>
            </a:extLst>
          </p:cNvPr>
          <p:cNvSpPr>
            <a:spLocks noGrp="1"/>
          </p:cNvSpPr>
          <p:nvPr>
            <p:ph type="body" sz="quarter" idx="20"/>
          </p:nvPr>
        </p:nvSpPr>
        <p:spPr>
          <a:xfrm>
            <a:off x="4876800" y="3450545"/>
            <a:ext cx="2438400" cy="2438400"/>
          </a:xfrm>
          <a:prstGeom prst="rect">
            <a:avLst/>
          </a:prstGeom>
          <a:solidFill>
            <a:schemeClr val="accent3"/>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42" name="Picture Placeholder 16">
            <a:extLst>
              <a:ext uri="{FF2B5EF4-FFF2-40B4-BE49-F238E27FC236}">
                <a16:creationId xmlns:a16="http://schemas.microsoft.com/office/drawing/2014/main" id="{98C0DB2D-35D1-F142-B809-1833736CA623}"/>
              </a:ext>
            </a:extLst>
          </p:cNvPr>
          <p:cNvSpPr>
            <a:spLocks noGrp="1"/>
          </p:cNvSpPr>
          <p:nvPr>
            <p:ph type="pic" sz="quarter" idx="14"/>
          </p:nvPr>
        </p:nvSpPr>
        <p:spPr>
          <a:xfrm>
            <a:off x="4876800" y="1018730"/>
            <a:ext cx="2438400" cy="24384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dirty="0"/>
          </a:p>
        </p:txBody>
      </p:sp>
      <p:sp>
        <p:nvSpPr>
          <p:cNvPr id="45" name="Picture Placeholder 16">
            <a:extLst>
              <a:ext uri="{FF2B5EF4-FFF2-40B4-BE49-F238E27FC236}">
                <a16:creationId xmlns:a16="http://schemas.microsoft.com/office/drawing/2014/main" id="{5BBCD3E3-1554-B049-8AAF-DF0C933C46FA}"/>
              </a:ext>
            </a:extLst>
          </p:cNvPr>
          <p:cNvSpPr>
            <a:spLocks noGrp="1"/>
          </p:cNvSpPr>
          <p:nvPr>
            <p:ph type="pic" sz="quarter" idx="17"/>
          </p:nvPr>
        </p:nvSpPr>
        <p:spPr>
          <a:xfrm>
            <a:off x="2438400" y="3450545"/>
            <a:ext cx="2438400" cy="24384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dirty="0"/>
          </a:p>
        </p:txBody>
      </p:sp>
      <p:sp>
        <p:nvSpPr>
          <p:cNvPr id="50" name="Text Placeholder 47">
            <a:extLst>
              <a:ext uri="{FF2B5EF4-FFF2-40B4-BE49-F238E27FC236}">
                <a16:creationId xmlns:a16="http://schemas.microsoft.com/office/drawing/2014/main" id="{7C62DAF7-D2F9-5D47-AB79-7712B92267C1}"/>
              </a:ext>
            </a:extLst>
          </p:cNvPr>
          <p:cNvSpPr>
            <a:spLocks noGrp="1"/>
          </p:cNvSpPr>
          <p:nvPr>
            <p:ph type="body" sz="quarter" idx="19"/>
          </p:nvPr>
        </p:nvSpPr>
        <p:spPr>
          <a:xfrm>
            <a:off x="2438400" y="1018730"/>
            <a:ext cx="2438400" cy="2438400"/>
          </a:xfrm>
          <a:prstGeom prst="rect">
            <a:avLst/>
          </a:prstGeom>
          <a:solidFill>
            <a:schemeClr val="accent4"/>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48" name="Text Placeholder 47">
            <a:extLst>
              <a:ext uri="{FF2B5EF4-FFF2-40B4-BE49-F238E27FC236}">
                <a16:creationId xmlns:a16="http://schemas.microsoft.com/office/drawing/2014/main" id="{BBB06489-33E6-1442-BC2F-397F1EC4EAB5}"/>
              </a:ext>
            </a:extLst>
          </p:cNvPr>
          <p:cNvSpPr>
            <a:spLocks noGrp="1"/>
          </p:cNvSpPr>
          <p:nvPr>
            <p:ph type="body" sz="quarter" idx="18"/>
          </p:nvPr>
        </p:nvSpPr>
        <p:spPr>
          <a:xfrm>
            <a:off x="0" y="3450545"/>
            <a:ext cx="2438400" cy="2438400"/>
          </a:xfrm>
          <a:prstGeom prst="rect">
            <a:avLst/>
          </a:prstGeom>
          <a:solidFill>
            <a:schemeClr val="accent5"/>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17" name="Picture Placeholder 16">
            <a:extLst>
              <a:ext uri="{FF2B5EF4-FFF2-40B4-BE49-F238E27FC236}">
                <a16:creationId xmlns:a16="http://schemas.microsoft.com/office/drawing/2014/main" id="{CE0FFA53-4B53-0345-BD1D-3380331FADAF}"/>
              </a:ext>
            </a:extLst>
          </p:cNvPr>
          <p:cNvSpPr>
            <a:spLocks noGrp="1"/>
          </p:cNvSpPr>
          <p:nvPr>
            <p:ph type="pic" sz="quarter" idx="13"/>
          </p:nvPr>
        </p:nvSpPr>
        <p:spPr>
          <a:xfrm>
            <a:off x="0" y="1018730"/>
            <a:ext cx="2438400" cy="24384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3821521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mp; Image Slide">
    <p:bg>
      <p:bgPr>
        <a:solidFill>
          <a:schemeClr val="accent5">
            <a:alpha val="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990D2C-E643-0846-B649-81EC000B6937}"/>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2"/>
              </a:rPr>
              <a:t>www.nottingham.ac.uk</a:t>
            </a:r>
            <a:r>
              <a:rPr lang="en-US" sz="1600" dirty="0">
                <a:solidFill>
                  <a:schemeClr val="tx2"/>
                </a:solidFill>
                <a:hlinkClick r:id="rId2"/>
              </a:rPr>
              <a:t>/</a:t>
            </a:r>
            <a:r>
              <a:rPr lang="en-US" sz="1600" dirty="0" err="1">
                <a:solidFill>
                  <a:schemeClr val="tx2"/>
                </a:solidFill>
                <a:hlinkClick r:id="rId2"/>
              </a:rPr>
              <a:t>imagebank</a:t>
            </a:r>
            <a:r>
              <a:rPr lang="en-US" sz="1600" dirty="0">
                <a:solidFill>
                  <a:schemeClr val="tx2"/>
                </a:solidFill>
                <a:hlinkClick r:id="rId2"/>
              </a:rPr>
              <a:t> </a:t>
            </a:r>
            <a:endParaRPr lang="en-US" sz="1600" dirty="0">
              <a:solidFill>
                <a:schemeClr val="tx2"/>
              </a:solidFill>
            </a:endParaRPr>
          </a:p>
        </p:txBody>
      </p:sp>
      <p:sp>
        <p:nvSpPr>
          <p:cNvPr id="18" name="Footer Placeholder 3">
            <a:extLst>
              <a:ext uri="{FF2B5EF4-FFF2-40B4-BE49-F238E27FC236}">
                <a16:creationId xmlns:a16="http://schemas.microsoft.com/office/drawing/2014/main" id="{68816193-F97B-4A43-B903-C799F573E1C7}"/>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DE47A69B-7B76-B441-995B-5AF42134239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6" name="Date Placeholder 2">
            <a:extLst>
              <a:ext uri="{FF2B5EF4-FFF2-40B4-BE49-F238E27FC236}">
                <a16:creationId xmlns:a16="http://schemas.microsoft.com/office/drawing/2014/main" id="{478D9FEA-DB2B-6A45-97A4-F6B0D4E2E4A5}"/>
              </a:ext>
            </a:extLst>
          </p:cNvPr>
          <p:cNvSpPr>
            <a:spLocks noGrp="1"/>
          </p:cNvSpPr>
          <p:nvPr>
            <p:ph type="dt" sz="half" idx="10"/>
          </p:nvPr>
        </p:nvSpPr>
        <p:spPr>
          <a:xfrm>
            <a:off x="479375" y="6356350"/>
            <a:ext cx="1613716" cy="365125"/>
          </a:xfrm>
          <a:prstGeom prst="rect">
            <a:avLst/>
          </a:prstGeom>
        </p:spPr>
        <p:txBody>
          <a:bodyPr/>
          <a:lstStyle/>
          <a:p>
            <a:endParaRPr lang="en-GB" dirty="0"/>
          </a:p>
        </p:txBody>
      </p:sp>
      <p:pic>
        <p:nvPicPr>
          <p:cNvPr id="17" name="Picture 16">
            <a:extLst>
              <a:ext uri="{FF2B5EF4-FFF2-40B4-BE49-F238E27FC236}">
                <a16:creationId xmlns:a16="http://schemas.microsoft.com/office/drawing/2014/main" id="{AD3390C2-6273-9244-A9F3-90837D6D6F61}"/>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1567680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mp; Image Slide Dark">
    <p:bg>
      <p:bgPr>
        <a:solidFill>
          <a:schemeClr val="accent5"/>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990D2C-E643-0846-B649-81EC000B6937}"/>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2"/>
              </a:rPr>
              <a:t>www.nottingham.ac.uk</a:t>
            </a:r>
            <a:r>
              <a:rPr lang="en-US" sz="1600" dirty="0">
                <a:solidFill>
                  <a:schemeClr val="tx2"/>
                </a:solidFill>
                <a:hlinkClick r:id="rId2"/>
              </a:rPr>
              <a:t>/</a:t>
            </a:r>
            <a:r>
              <a:rPr lang="en-US" sz="1600" dirty="0" err="1">
                <a:solidFill>
                  <a:schemeClr val="tx2"/>
                </a:solidFill>
                <a:hlinkClick r:id="rId2"/>
              </a:rPr>
              <a:t>imagebank</a:t>
            </a:r>
            <a:r>
              <a:rPr lang="en-US" sz="1600" dirty="0">
                <a:solidFill>
                  <a:schemeClr val="tx2"/>
                </a:solidFill>
                <a:hlinkClick r:id="rId2"/>
              </a:rPr>
              <a:t> </a:t>
            </a:r>
            <a:endParaRPr lang="en-US" sz="1600" dirty="0">
              <a:solidFill>
                <a:schemeClr val="tx2"/>
              </a:solidFill>
            </a:endParaRPr>
          </a:p>
        </p:txBody>
      </p:sp>
      <p:sp>
        <p:nvSpPr>
          <p:cNvPr id="18" name="Footer Placeholder 3">
            <a:extLst>
              <a:ext uri="{FF2B5EF4-FFF2-40B4-BE49-F238E27FC236}">
                <a16:creationId xmlns:a16="http://schemas.microsoft.com/office/drawing/2014/main" id="{D90419B6-7C51-714B-B9AF-5A83311100C1}"/>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F403D8CA-B469-274B-A619-DD30F98BF647}"/>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
        <p:nvSpPr>
          <p:cNvPr id="16" name="Date Placeholder 2">
            <a:extLst>
              <a:ext uri="{FF2B5EF4-FFF2-40B4-BE49-F238E27FC236}">
                <a16:creationId xmlns:a16="http://schemas.microsoft.com/office/drawing/2014/main" id="{2829581F-89A7-2F45-AEDF-13BBA609D001}"/>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endParaRPr lang="en-GB" dirty="0"/>
          </a:p>
        </p:txBody>
      </p:sp>
      <p:pic>
        <p:nvPicPr>
          <p:cNvPr id="17" name="Picture 16">
            <a:extLst>
              <a:ext uri="{FF2B5EF4-FFF2-40B4-BE49-F238E27FC236}">
                <a16:creationId xmlns:a16="http://schemas.microsoft.com/office/drawing/2014/main" id="{AD3390C2-6273-9244-A9F3-90837D6D6F61}"/>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364265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61D62B56-9FE8-D94E-A6EA-EC6A8F16943B}"/>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6" name="Title 1">
            <a:extLst>
              <a:ext uri="{FF2B5EF4-FFF2-40B4-BE49-F238E27FC236}">
                <a16:creationId xmlns:a16="http://schemas.microsoft.com/office/drawing/2014/main" id="{B3B6D91D-08CC-8B40-9A20-FA411810223C}"/>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pic>
        <p:nvPicPr>
          <p:cNvPr id="7" name="Picture 6" descr="University of Nottingham logo">
            <a:extLst>
              <a:ext uri="{FF2B5EF4-FFF2-40B4-BE49-F238E27FC236}">
                <a16:creationId xmlns:a16="http://schemas.microsoft.com/office/drawing/2014/main" id="{9AE23AA1-5E84-1542-85FA-0AD28CCBD63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Tree>
    <p:extLst>
      <p:ext uri="{BB962C8B-B14F-4D97-AF65-F5344CB8AC3E}">
        <p14:creationId xmlns:p14="http://schemas.microsoft.com/office/powerpoint/2010/main" val="1668866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CD7C8D-4EBF-E54E-8157-B82F50C7805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2539"/>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0" y="1030288"/>
            <a:ext cx="12192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13" name="Text Placeholder 12">
            <a:extLst>
              <a:ext uri="{FF2B5EF4-FFF2-40B4-BE49-F238E27FC236}">
                <a16:creationId xmlns:a16="http://schemas.microsoft.com/office/drawing/2014/main" id="{B347CCA2-0399-254E-ACFE-E5730EC8E4FA}"/>
              </a:ext>
            </a:extLst>
          </p:cNvPr>
          <p:cNvSpPr>
            <a:spLocks noGrp="1"/>
          </p:cNvSpPr>
          <p:nvPr>
            <p:ph type="body" sz="quarter" idx="17" hasCustomPrompt="1"/>
          </p:nvPr>
        </p:nvSpPr>
        <p:spPr>
          <a:xfrm>
            <a:off x="0" y="4895850"/>
            <a:ext cx="12192000"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8" name="Footer Placeholder 3">
            <a:extLst>
              <a:ext uri="{FF2B5EF4-FFF2-40B4-BE49-F238E27FC236}">
                <a16:creationId xmlns:a16="http://schemas.microsoft.com/office/drawing/2014/main" id="{89377BC7-EA60-2841-8608-D79A7C3B71EB}"/>
              </a:ext>
            </a:extLst>
          </p:cNvPr>
          <p:cNvSpPr>
            <a:spLocks noGrp="1"/>
          </p:cNvSpPr>
          <p:nvPr>
            <p:ph type="ftr" sz="quarter" idx="11"/>
          </p:nvPr>
        </p:nvSpPr>
        <p:spPr>
          <a:xfrm>
            <a:off x="2207644" y="6356350"/>
            <a:ext cx="3469252" cy="365125"/>
          </a:xfrm>
        </p:spPr>
        <p:txBody>
          <a:bodyPr/>
          <a:lstStyle>
            <a:lvl1pPr algn="l">
              <a:defRPr>
                <a:solidFill>
                  <a:schemeClr val="bg1"/>
                </a:solidFill>
              </a:defRPr>
            </a:lvl1pPr>
          </a:lstStyle>
          <a:p>
            <a:r>
              <a:rPr lang="en-GB"/>
              <a:t>Name, Department</a:t>
            </a:r>
            <a:endParaRPr lang="en-GB" dirty="0"/>
          </a:p>
        </p:txBody>
      </p:sp>
      <p:sp>
        <p:nvSpPr>
          <p:cNvPr id="20" name="Text Placeholder 6">
            <a:extLst>
              <a:ext uri="{FF2B5EF4-FFF2-40B4-BE49-F238E27FC236}">
                <a16:creationId xmlns:a16="http://schemas.microsoft.com/office/drawing/2014/main" id="{77ECF5E4-B74A-FB48-B872-16F3292CF9EA}"/>
              </a:ext>
            </a:extLst>
          </p:cNvPr>
          <p:cNvSpPr>
            <a:spLocks noGrp="1"/>
          </p:cNvSpPr>
          <p:nvPr>
            <p:ph type="body" sz="quarter" idx="18" hasCustomPrompt="1"/>
          </p:nvPr>
        </p:nvSpPr>
        <p:spPr>
          <a:xfrm>
            <a:off x="2082291" y="6356350"/>
            <a:ext cx="10800" cy="365125"/>
          </a:xfrm>
          <a:prstGeom prst="rect">
            <a:avLst/>
          </a:prstGeom>
          <a:solidFill>
            <a:schemeClr val="bg1"/>
          </a:solidFill>
          <a:ln>
            <a:noFill/>
          </a:ln>
        </p:spPr>
        <p:txBody>
          <a:bodyPr/>
          <a:lstStyle>
            <a:lvl1pPr marL="0" indent="0">
              <a:buNone/>
              <a:defRPr/>
            </a:lvl1pPr>
          </a:lstStyle>
          <a:p>
            <a:pPr lvl="0"/>
            <a:r>
              <a:rPr lang="en-US" dirty="0"/>
              <a:t> </a:t>
            </a:r>
          </a:p>
        </p:txBody>
      </p:sp>
      <p:sp>
        <p:nvSpPr>
          <p:cNvPr id="17" name="Date Placeholder 2">
            <a:extLst>
              <a:ext uri="{FF2B5EF4-FFF2-40B4-BE49-F238E27FC236}">
                <a16:creationId xmlns:a16="http://schemas.microsoft.com/office/drawing/2014/main" id="{71412D12-3864-394B-985D-3364B1646D30}"/>
              </a:ext>
            </a:extLst>
          </p:cNvPr>
          <p:cNvSpPr>
            <a:spLocks noGrp="1"/>
          </p:cNvSpPr>
          <p:nvPr>
            <p:ph type="dt" sz="half" idx="10"/>
          </p:nvPr>
        </p:nvSpPr>
        <p:spPr>
          <a:xfrm>
            <a:off x="479375" y="6356350"/>
            <a:ext cx="1486993" cy="365125"/>
          </a:xfrm>
          <a:prstGeom prst="rect">
            <a:avLst/>
          </a:prstGeom>
        </p:spPr>
        <p:txBody>
          <a:bodyPr/>
          <a:lstStyle>
            <a:lvl1pPr>
              <a:defRPr>
                <a:solidFill>
                  <a:schemeClr val="bg1"/>
                </a:solidFill>
              </a:defRPr>
            </a:lvl1pPr>
          </a:lstStyle>
          <a:p>
            <a:fld id="{285EAF73-EE3C-41B7-AE89-4A15C844158B}" type="datetime4">
              <a:rPr lang="en-GB" smtClean="0"/>
              <a:pPr/>
              <a:t>22 March 2023</a:t>
            </a:fld>
            <a:endParaRPr lang="en-GB" dirty="0"/>
          </a:p>
        </p:txBody>
      </p:sp>
      <p:sp>
        <p:nvSpPr>
          <p:cNvPr id="21" name="Rectangle 20">
            <a:extLst>
              <a:ext uri="{FF2B5EF4-FFF2-40B4-BE49-F238E27FC236}">
                <a16:creationId xmlns:a16="http://schemas.microsoft.com/office/drawing/2014/main" id="{71990D2C-E643-0846-B649-81EC000B6937}"/>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3"/>
              </a:rPr>
              <a:t>www.nottingham.ac.uk</a:t>
            </a:r>
            <a:r>
              <a:rPr lang="en-US" sz="1600" dirty="0">
                <a:solidFill>
                  <a:schemeClr val="tx2"/>
                </a:solidFill>
                <a:hlinkClick r:id="rId3"/>
              </a:rPr>
              <a:t>/</a:t>
            </a:r>
            <a:r>
              <a:rPr lang="en-US" sz="1600" dirty="0" err="1">
                <a:solidFill>
                  <a:schemeClr val="tx2"/>
                </a:solidFill>
                <a:hlinkClick r:id="rId3"/>
              </a:rPr>
              <a:t>imagebank</a:t>
            </a:r>
            <a:r>
              <a:rPr lang="en-US" sz="1600" dirty="0">
                <a:solidFill>
                  <a:schemeClr val="tx2"/>
                </a:solidFill>
                <a:hlinkClick r:id="rId3"/>
              </a:rPr>
              <a:t> </a:t>
            </a:r>
            <a:endParaRPr lang="en-US" sz="1600" dirty="0">
              <a:solidFill>
                <a:schemeClr val="tx2"/>
              </a:solidFill>
            </a:endParaRP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2533504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accent5">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A65D2-2D2D-DB44-9415-42AF00917298}"/>
              </a:ext>
            </a:extLst>
          </p:cNvPr>
          <p:cNvSpPr>
            <a:spLocks noGrp="1"/>
          </p:cNvSpPr>
          <p:nvPr>
            <p:ph type="title" hasCustomPrompt="1"/>
          </p:nvPr>
        </p:nvSpPr>
        <p:spPr>
          <a:xfrm>
            <a:off x="555125" y="442011"/>
            <a:ext cx="10578834" cy="1035050"/>
          </a:xfrm>
          <a:prstGeom prst="rect">
            <a:avLst/>
          </a:prstGeom>
        </p:spPr>
        <p:txBody>
          <a:bodyPr anchor="ctr"/>
          <a:lstStyle>
            <a:lvl1pPr algn="l">
              <a:defRPr sz="2800" baseline="0">
                <a:solidFill>
                  <a:schemeClr val="accent5"/>
                </a:solidFill>
              </a:defRPr>
            </a:lvl1pPr>
          </a:lstStyle>
          <a:p>
            <a:r>
              <a:rPr lang="en-US" dirty="0"/>
              <a:t>Blank slide</a:t>
            </a:r>
            <a:endParaRPr lang="en-GB" dirty="0"/>
          </a:p>
        </p:txBody>
      </p:sp>
    </p:spTree>
    <p:extLst>
      <p:ext uri="{BB962C8B-B14F-4D97-AF65-F5344CB8AC3E}">
        <p14:creationId xmlns:p14="http://schemas.microsoft.com/office/powerpoint/2010/main" val="2221410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Castle Icon">
    <p:bg>
      <p:bgPr>
        <a:solidFill>
          <a:schemeClr val="accent5">
            <a:alpha val="5000"/>
          </a:schemeClr>
        </a:solidFill>
        <a:effectLst/>
      </p:bgPr>
    </p:bg>
    <p:spTree>
      <p:nvGrpSpPr>
        <p:cNvPr id="1" name=""/>
        <p:cNvGrpSpPr/>
        <p:nvPr/>
      </p:nvGrpSpPr>
      <p:grpSpPr>
        <a:xfrm>
          <a:off x="0" y="0"/>
          <a:ext cx="0" cy="0"/>
          <a:chOff x="0" y="0"/>
          <a:chExt cx="0" cy="0"/>
        </a:xfrm>
      </p:grpSpPr>
      <p:pic>
        <p:nvPicPr>
          <p:cNvPr id="6" name="Picture 5" descr="University of Nottingham logo">
            <a:extLst>
              <a:ext uri="{FF2B5EF4-FFF2-40B4-BE49-F238E27FC236}">
                <a16:creationId xmlns:a16="http://schemas.microsoft.com/office/drawing/2014/main" id="{05AFCAE9-B754-8C4D-B7F9-C051D54669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210773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483873-86BD-454E-AF6E-E4D2764B65F0}"/>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pic>
        <p:nvPicPr>
          <p:cNvPr id="9" name="Picture 8" descr="University of Nottingham logo">
            <a:extLst>
              <a:ext uri="{FF2B5EF4-FFF2-40B4-BE49-F238E27FC236}">
                <a16:creationId xmlns:a16="http://schemas.microsoft.com/office/drawing/2014/main" id="{2B7EDC40-08B7-C54D-9A16-7B5D3FDD4F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Tree>
    <p:extLst>
      <p:ext uri="{BB962C8B-B14F-4D97-AF65-F5344CB8AC3E}">
        <p14:creationId xmlns:p14="http://schemas.microsoft.com/office/powerpoint/2010/main" val="3443715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7C3C0-F69E-E643-A32B-61F2F310AA47}"/>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pic>
        <p:nvPicPr>
          <p:cNvPr id="7" name="Picture 6" descr="University of Nottingham logo">
            <a:extLst>
              <a:ext uri="{FF2B5EF4-FFF2-40B4-BE49-F238E27FC236}">
                <a16:creationId xmlns:a16="http://schemas.microsoft.com/office/drawing/2014/main" id="{0DB07C01-E6FE-374C-80D0-F5676A0E07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Tree>
    <p:extLst>
      <p:ext uri="{BB962C8B-B14F-4D97-AF65-F5344CB8AC3E}">
        <p14:creationId xmlns:p14="http://schemas.microsoft.com/office/powerpoint/2010/main" val="3859826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mplates">
    <p:bg>
      <p:bgPr>
        <a:solidFill>
          <a:schemeClr val="accent5">
            <a:alpha val="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3F670C-95B5-454E-9804-5609FD32D6F9}"/>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285EAF73-EE3C-41B7-AE89-4A15C844158B}" type="datetime4">
              <a:rPr lang="en-GB" smtClean="0"/>
              <a:t>22 March 2023</a:t>
            </a:fld>
            <a:endParaRPr lang="en-GB" dirty="0"/>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85223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Grid">
    <p:bg>
      <p:bgPr>
        <a:solidFill>
          <a:schemeClr val="accent5">
            <a:alpha val="5000"/>
          </a:schemeClr>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3665E85D-8861-794D-A0B5-7227A4A9BDEC}"/>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285EAF73-EE3C-41B7-AE89-4A15C844158B}" type="datetime4">
              <a:rPr lang="en-GB" smtClean="0"/>
              <a:t>22 March 2023</a:t>
            </a:fld>
            <a:endParaRPr lang="en-GB" dirty="0"/>
          </a:p>
        </p:txBody>
      </p:sp>
      <p:sp>
        <p:nvSpPr>
          <p:cNvPr id="60" name="Rectangle 59">
            <a:extLst>
              <a:ext uri="{FF2B5EF4-FFF2-40B4-BE49-F238E27FC236}">
                <a16:creationId xmlns:a16="http://schemas.microsoft.com/office/drawing/2014/main" id="{4C76EA1E-DDD4-3C48-962B-715F6034D482}"/>
              </a:ext>
              <a:ext uri="{C183D7F6-B498-43B3-948B-1728B52AA6E4}">
                <adec:decorative xmlns:adec="http://schemas.microsoft.com/office/drawing/2017/decorative" val="1"/>
              </a:ext>
            </a:extLst>
          </p:cNvPr>
          <p:cNvSpPr/>
          <p:nvPr userDrawn="1"/>
        </p:nvSpPr>
        <p:spPr>
          <a:xfrm>
            <a:off x="479376"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EFAD833-6EA6-CF4E-A26E-B6FDE789CD8B}"/>
              </a:ext>
              <a:ext uri="{C183D7F6-B498-43B3-948B-1728B52AA6E4}">
                <adec:decorative xmlns:adec="http://schemas.microsoft.com/office/drawing/2017/decorative" val="1"/>
              </a:ext>
            </a:extLst>
          </p:cNvPr>
          <p:cNvSpPr/>
          <p:nvPr userDrawn="1"/>
        </p:nvSpPr>
        <p:spPr>
          <a:xfrm>
            <a:off x="1495424"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9D51130-6DBC-B947-B5BA-B65F7AAB5E83}"/>
              </a:ext>
              <a:ext uri="{C183D7F6-B498-43B3-948B-1728B52AA6E4}">
                <adec:decorative xmlns:adec="http://schemas.microsoft.com/office/drawing/2017/decorative" val="1"/>
              </a:ext>
            </a:extLst>
          </p:cNvPr>
          <p:cNvSpPr/>
          <p:nvPr userDrawn="1"/>
        </p:nvSpPr>
        <p:spPr>
          <a:xfrm>
            <a:off x="2511472"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9BC211-0BDE-F247-BCA6-AFE6CBE484EE}"/>
              </a:ext>
              <a:ext uri="{C183D7F6-B498-43B3-948B-1728B52AA6E4}">
                <adec:decorative xmlns:adec="http://schemas.microsoft.com/office/drawing/2017/decorative" val="1"/>
              </a:ext>
            </a:extLst>
          </p:cNvPr>
          <p:cNvSpPr/>
          <p:nvPr userDrawn="1"/>
        </p:nvSpPr>
        <p:spPr>
          <a:xfrm>
            <a:off x="3527520"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2608658-76A6-4649-8FAC-7587274B2DF9}"/>
              </a:ext>
              <a:ext uri="{C183D7F6-B498-43B3-948B-1728B52AA6E4}">
                <adec:decorative xmlns:adec="http://schemas.microsoft.com/office/drawing/2017/decorative" val="1"/>
              </a:ext>
            </a:extLst>
          </p:cNvPr>
          <p:cNvSpPr/>
          <p:nvPr userDrawn="1"/>
        </p:nvSpPr>
        <p:spPr>
          <a:xfrm>
            <a:off x="4543568"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7CD998D-A504-2046-9915-EC22DA08B192}"/>
              </a:ext>
              <a:ext uri="{C183D7F6-B498-43B3-948B-1728B52AA6E4}">
                <adec:decorative xmlns:adec="http://schemas.microsoft.com/office/drawing/2017/decorative" val="1"/>
              </a:ext>
            </a:extLst>
          </p:cNvPr>
          <p:cNvSpPr/>
          <p:nvPr userDrawn="1"/>
        </p:nvSpPr>
        <p:spPr>
          <a:xfrm>
            <a:off x="5559616"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BA829B4-C56F-B347-BFDB-414400402ADF}"/>
              </a:ext>
              <a:ext uri="{C183D7F6-B498-43B3-948B-1728B52AA6E4}">
                <adec:decorative xmlns:adec="http://schemas.microsoft.com/office/drawing/2017/decorative" val="1"/>
              </a:ext>
            </a:extLst>
          </p:cNvPr>
          <p:cNvSpPr/>
          <p:nvPr userDrawn="1"/>
        </p:nvSpPr>
        <p:spPr>
          <a:xfrm>
            <a:off x="6575664"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DC6FE5D-AA56-FE47-B996-1170E8CED2BE}"/>
              </a:ext>
              <a:ext uri="{C183D7F6-B498-43B3-948B-1728B52AA6E4}">
                <adec:decorative xmlns:adec="http://schemas.microsoft.com/office/drawing/2017/decorative" val="1"/>
              </a:ext>
            </a:extLst>
          </p:cNvPr>
          <p:cNvSpPr/>
          <p:nvPr userDrawn="1"/>
        </p:nvSpPr>
        <p:spPr>
          <a:xfrm>
            <a:off x="7591712"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E6118C8-C196-874E-AD11-AFD75EFC5DB1}"/>
              </a:ext>
              <a:ext uri="{C183D7F6-B498-43B3-948B-1728B52AA6E4}">
                <adec:decorative xmlns:adec="http://schemas.microsoft.com/office/drawing/2017/decorative" val="1"/>
              </a:ext>
            </a:extLst>
          </p:cNvPr>
          <p:cNvSpPr/>
          <p:nvPr userDrawn="1"/>
        </p:nvSpPr>
        <p:spPr>
          <a:xfrm>
            <a:off x="8607760"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818FB46-1242-314A-AA24-56DEFFE7F884}"/>
              </a:ext>
              <a:ext uri="{C183D7F6-B498-43B3-948B-1728B52AA6E4}">
                <adec:decorative xmlns:adec="http://schemas.microsoft.com/office/drawing/2017/decorative" val="1"/>
              </a:ext>
            </a:extLst>
          </p:cNvPr>
          <p:cNvSpPr/>
          <p:nvPr userDrawn="1"/>
        </p:nvSpPr>
        <p:spPr>
          <a:xfrm>
            <a:off x="9623808"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DB9B69D-3C0B-2647-95F9-0A10DF633026}"/>
              </a:ext>
              <a:ext uri="{C183D7F6-B498-43B3-948B-1728B52AA6E4}">
                <adec:decorative xmlns:adec="http://schemas.microsoft.com/office/drawing/2017/decorative" val="1"/>
              </a:ext>
            </a:extLst>
          </p:cNvPr>
          <p:cNvSpPr/>
          <p:nvPr userDrawn="1"/>
        </p:nvSpPr>
        <p:spPr>
          <a:xfrm>
            <a:off x="10639856" y="2112298"/>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F523F24-CB29-4C41-AA9D-97A31EB1E255}"/>
              </a:ext>
              <a:ext uri="{C183D7F6-B498-43B3-948B-1728B52AA6E4}">
                <adec:decorative xmlns:adec="http://schemas.microsoft.com/office/drawing/2017/decorative" val="1"/>
              </a:ext>
            </a:extLst>
          </p:cNvPr>
          <p:cNvSpPr/>
          <p:nvPr userDrawn="1"/>
        </p:nvSpPr>
        <p:spPr>
          <a:xfrm>
            <a:off x="479376"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C448243-5866-954D-BA91-678DECE88B0A}"/>
              </a:ext>
              <a:ext uri="{C183D7F6-B498-43B3-948B-1728B52AA6E4}">
                <adec:decorative xmlns:adec="http://schemas.microsoft.com/office/drawing/2017/decorative" val="1"/>
              </a:ext>
            </a:extLst>
          </p:cNvPr>
          <p:cNvSpPr/>
          <p:nvPr userDrawn="1"/>
        </p:nvSpPr>
        <p:spPr>
          <a:xfrm>
            <a:off x="1495424"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686F0C8-D62F-8249-80D5-912801A3F4B3}"/>
              </a:ext>
              <a:ext uri="{C183D7F6-B498-43B3-948B-1728B52AA6E4}">
                <adec:decorative xmlns:adec="http://schemas.microsoft.com/office/drawing/2017/decorative" val="1"/>
              </a:ext>
            </a:extLst>
          </p:cNvPr>
          <p:cNvSpPr/>
          <p:nvPr userDrawn="1"/>
        </p:nvSpPr>
        <p:spPr>
          <a:xfrm>
            <a:off x="2511472"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B52E35A-D5C2-3A4E-978C-E493D92D6A24}"/>
              </a:ext>
              <a:ext uri="{C183D7F6-B498-43B3-948B-1728B52AA6E4}">
                <adec:decorative xmlns:adec="http://schemas.microsoft.com/office/drawing/2017/decorative" val="1"/>
              </a:ext>
            </a:extLst>
          </p:cNvPr>
          <p:cNvSpPr/>
          <p:nvPr userDrawn="1"/>
        </p:nvSpPr>
        <p:spPr>
          <a:xfrm>
            <a:off x="3527520"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96DCCD-13ED-F640-8F62-02E7AA83E40D}"/>
              </a:ext>
              <a:ext uri="{C183D7F6-B498-43B3-948B-1728B52AA6E4}">
                <adec:decorative xmlns:adec="http://schemas.microsoft.com/office/drawing/2017/decorative" val="1"/>
              </a:ext>
            </a:extLst>
          </p:cNvPr>
          <p:cNvSpPr/>
          <p:nvPr userDrawn="1"/>
        </p:nvSpPr>
        <p:spPr>
          <a:xfrm>
            <a:off x="4543568"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588D2C8-948B-C34F-8DB9-C63AF94FCC35}"/>
              </a:ext>
              <a:ext uri="{C183D7F6-B498-43B3-948B-1728B52AA6E4}">
                <adec:decorative xmlns:adec="http://schemas.microsoft.com/office/drawing/2017/decorative" val="1"/>
              </a:ext>
            </a:extLst>
          </p:cNvPr>
          <p:cNvSpPr/>
          <p:nvPr userDrawn="1"/>
        </p:nvSpPr>
        <p:spPr>
          <a:xfrm>
            <a:off x="5559616"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9BBB31-E9CF-B349-B152-D698680DF4DF}"/>
              </a:ext>
              <a:ext uri="{C183D7F6-B498-43B3-948B-1728B52AA6E4}">
                <adec:decorative xmlns:adec="http://schemas.microsoft.com/office/drawing/2017/decorative" val="1"/>
              </a:ext>
            </a:extLst>
          </p:cNvPr>
          <p:cNvSpPr/>
          <p:nvPr userDrawn="1"/>
        </p:nvSpPr>
        <p:spPr>
          <a:xfrm>
            <a:off x="6575664"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3D54F1B-2D5C-484A-8D1E-09241BBD8BF3}"/>
              </a:ext>
              <a:ext uri="{C183D7F6-B498-43B3-948B-1728B52AA6E4}">
                <adec:decorative xmlns:adec="http://schemas.microsoft.com/office/drawing/2017/decorative" val="1"/>
              </a:ext>
            </a:extLst>
          </p:cNvPr>
          <p:cNvSpPr/>
          <p:nvPr userDrawn="1"/>
        </p:nvSpPr>
        <p:spPr>
          <a:xfrm>
            <a:off x="7591712"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EC7455F-8851-2E43-8B67-4A3649CEC8D7}"/>
              </a:ext>
              <a:ext uri="{C183D7F6-B498-43B3-948B-1728B52AA6E4}">
                <adec:decorative xmlns:adec="http://schemas.microsoft.com/office/drawing/2017/decorative" val="1"/>
              </a:ext>
            </a:extLst>
          </p:cNvPr>
          <p:cNvSpPr/>
          <p:nvPr userDrawn="1"/>
        </p:nvSpPr>
        <p:spPr>
          <a:xfrm>
            <a:off x="8607760"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BABBA1C-E822-E940-9148-A5487BDD8AEA}"/>
              </a:ext>
              <a:ext uri="{C183D7F6-B498-43B3-948B-1728B52AA6E4}">
                <adec:decorative xmlns:adec="http://schemas.microsoft.com/office/drawing/2017/decorative" val="1"/>
              </a:ext>
            </a:extLst>
          </p:cNvPr>
          <p:cNvSpPr/>
          <p:nvPr userDrawn="1"/>
        </p:nvSpPr>
        <p:spPr>
          <a:xfrm>
            <a:off x="9623808"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08A034-F2FC-E641-9D92-8CFE594C1639}"/>
              </a:ext>
              <a:ext uri="{C183D7F6-B498-43B3-948B-1728B52AA6E4}">
                <adec:decorative xmlns:adec="http://schemas.microsoft.com/office/drawing/2017/decorative" val="1"/>
              </a:ext>
            </a:extLst>
          </p:cNvPr>
          <p:cNvSpPr/>
          <p:nvPr userDrawn="1"/>
        </p:nvSpPr>
        <p:spPr>
          <a:xfrm>
            <a:off x="10639856" y="3112962"/>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C56D07C-2B40-1346-8517-D086B1FFF5F0}"/>
              </a:ext>
              <a:ext uri="{C183D7F6-B498-43B3-948B-1728B52AA6E4}">
                <adec:decorative xmlns:adec="http://schemas.microsoft.com/office/drawing/2017/decorative" val="1"/>
              </a:ext>
            </a:extLst>
          </p:cNvPr>
          <p:cNvSpPr/>
          <p:nvPr userDrawn="1"/>
        </p:nvSpPr>
        <p:spPr>
          <a:xfrm>
            <a:off x="479376"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FABD5C5-0264-2F49-8C19-F2C627B54D83}"/>
              </a:ext>
              <a:ext uri="{C183D7F6-B498-43B3-948B-1728B52AA6E4}">
                <adec:decorative xmlns:adec="http://schemas.microsoft.com/office/drawing/2017/decorative" val="1"/>
              </a:ext>
            </a:extLst>
          </p:cNvPr>
          <p:cNvSpPr/>
          <p:nvPr userDrawn="1"/>
        </p:nvSpPr>
        <p:spPr>
          <a:xfrm>
            <a:off x="1495424"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E2DCE88-820C-0347-87F1-2F20466148AA}"/>
              </a:ext>
              <a:ext uri="{C183D7F6-B498-43B3-948B-1728B52AA6E4}">
                <adec:decorative xmlns:adec="http://schemas.microsoft.com/office/drawing/2017/decorative" val="1"/>
              </a:ext>
            </a:extLst>
          </p:cNvPr>
          <p:cNvSpPr/>
          <p:nvPr userDrawn="1"/>
        </p:nvSpPr>
        <p:spPr>
          <a:xfrm>
            <a:off x="2511472"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D35FA6-7BEF-234E-9F42-2311FD2F4AA2}"/>
              </a:ext>
              <a:ext uri="{C183D7F6-B498-43B3-948B-1728B52AA6E4}">
                <adec:decorative xmlns:adec="http://schemas.microsoft.com/office/drawing/2017/decorative" val="1"/>
              </a:ext>
            </a:extLst>
          </p:cNvPr>
          <p:cNvSpPr/>
          <p:nvPr userDrawn="1"/>
        </p:nvSpPr>
        <p:spPr>
          <a:xfrm>
            <a:off x="3527520"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ABFF75B-7609-8448-B68E-E5C15C923097}"/>
              </a:ext>
              <a:ext uri="{C183D7F6-B498-43B3-948B-1728B52AA6E4}">
                <adec:decorative xmlns:adec="http://schemas.microsoft.com/office/drawing/2017/decorative" val="1"/>
              </a:ext>
            </a:extLst>
          </p:cNvPr>
          <p:cNvSpPr/>
          <p:nvPr userDrawn="1"/>
        </p:nvSpPr>
        <p:spPr>
          <a:xfrm>
            <a:off x="4543568"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A96E601-59F3-0F46-A3D6-6C77B2A5D315}"/>
              </a:ext>
              <a:ext uri="{C183D7F6-B498-43B3-948B-1728B52AA6E4}">
                <adec:decorative xmlns:adec="http://schemas.microsoft.com/office/drawing/2017/decorative" val="1"/>
              </a:ext>
            </a:extLst>
          </p:cNvPr>
          <p:cNvSpPr/>
          <p:nvPr userDrawn="1"/>
        </p:nvSpPr>
        <p:spPr>
          <a:xfrm>
            <a:off x="5559616"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D65771C-6846-2743-997B-88678013BC34}"/>
              </a:ext>
              <a:ext uri="{C183D7F6-B498-43B3-948B-1728B52AA6E4}">
                <adec:decorative xmlns:adec="http://schemas.microsoft.com/office/drawing/2017/decorative" val="1"/>
              </a:ext>
            </a:extLst>
          </p:cNvPr>
          <p:cNvSpPr/>
          <p:nvPr userDrawn="1"/>
        </p:nvSpPr>
        <p:spPr>
          <a:xfrm>
            <a:off x="6575664"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C5F643-98D6-B84E-872E-A198ADAC580A}"/>
              </a:ext>
              <a:ext uri="{C183D7F6-B498-43B3-948B-1728B52AA6E4}">
                <adec:decorative xmlns:adec="http://schemas.microsoft.com/office/drawing/2017/decorative" val="1"/>
              </a:ext>
            </a:extLst>
          </p:cNvPr>
          <p:cNvSpPr/>
          <p:nvPr userDrawn="1"/>
        </p:nvSpPr>
        <p:spPr>
          <a:xfrm>
            <a:off x="7591712"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B93A778-C3EE-A84B-B356-B8459C22E9AD}"/>
              </a:ext>
              <a:ext uri="{C183D7F6-B498-43B3-948B-1728B52AA6E4}">
                <adec:decorative xmlns:adec="http://schemas.microsoft.com/office/drawing/2017/decorative" val="1"/>
              </a:ext>
            </a:extLst>
          </p:cNvPr>
          <p:cNvSpPr/>
          <p:nvPr userDrawn="1"/>
        </p:nvSpPr>
        <p:spPr>
          <a:xfrm>
            <a:off x="8607760"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C0788B4-C3F0-9047-80BA-AB87DC1E320B}"/>
              </a:ext>
              <a:ext uri="{C183D7F6-B498-43B3-948B-1728B52AA6E4}">
                <adec:decorative xmlns:adec="http://schemas.microsoft.com/office/drawing/2017/decorative" val="1"/>
              </a:ext>
            </a:extLst>
          </p:cNvPr>
          <p:cNvSpPr/>
          <p:nvPr userDrawn="1"/>
        </p:nvSpPr>
        <p:spPr>
          <a:xfrm>
            <a:off x="9623808"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4ADC236-12A6-F643-8463-1FD369222EBD}"/>
              </a:ext>
              <a:ext uri="{C183D7F6-B498-43B3-948B-1728B52AA6E4}">
                <adec:decorative xmlns:adec="http://schemas.microsoft.com/office/drawing/2017/decorative" val="1"/>
              </a:ext>
            </a:extLst>
          </p:cNvPr>
          <p:cNvSpPr/>
          <p:nvPr userDrawn="1"/>
        </p:nvSpPr>
        <p:spPr>
          <a:xfrm>
            <a:off x="10639856" y="4122253"/>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EA95CDD-4ACA-6E45-9E03-DED57B7A17B1}"/>
              </a:ext>
              <a:ext uri="{C183D7F6-B498-43B3-948B-1728B52AA6E4}">
                <adec:decorative xmlns:adec="http://schemas.microsoft.com/office/drawing/2017/decorative" val="1"/>
              </a:ext>
            </a:extLst>
          </p:cNvPr>
          <p:cNvSpPr/>
          <p:nvPr userDrawn="1"/>
        </p:nvSpPr>
        <p:spPr>
          <a:xfrm>
            <a:off x="479376"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A076A291-1120-D841-A17C-4744BD31119E}"/>
              </a:ext>
              <a:ext uri="{C183D7F6-B498-43B3-948B-1728B52AA6E4}">
                <adec:decorative xmlns:adec="http://schemas.microsoft.com/office/drawing/2017/decorative" val="1"/>
              </a:ext>
            </a:extLst>
          </p:cNvPr>
          <p:cNvSpPr/>
          <p:nvPr userDrawn="1"/>
        </p:nvSpPr>
        <p:spPr>
          <a:xfrm>
            <a:off x="1495424"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2D9F7EB-EB5B-5849-8960-87554EFE96A2}"/>
              </a:ext>
              <a:ext uri="{C183D7F6-B498-43B3-948B-1728B52AA6E4}">
                <adec:decorative xmlns:adec="http://schemas.microsoft.com/office/drawing/2017/decorative" val="1"/>
              </a:ext>
            </a:extLst>
          </p:cNvPr>
          <p:cNvSpPr/>
          <p:nvPr userDrawn="1"/>
        </p:nvSpPr>
        <p:spPr>
          <a:xfrm>
            <a:off x="2511472"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CE8B47E-F0B9-2F48-81E2-0CFF01F4019C}"/>
              </a:ext>
              <a:ext uri="{C183D7F6-B498-43B3-948B-1728B52AA6E4}">
                <adec:decorative xmlns:adec="http://schemas.microsoft.com/office/drawing/2017/decorative" val="1"/>
              </a:ext>
            </a:extLst>
          </p:cNvPr>
          <p:cNvSpPr/>
          <p:nvPr userDrawn="1"/>
        </p:nvSpPr>
        <p:spPr>
          <a:xfrm>
            <a:off x="3527520"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6A52769C-586D-0547-8B43-FDA5D125AC4A}"/>
              </a:ext>
              <a:ext uri="{C183D7F6-B498-43B3-948B-1728B52AA6E4}">
                <adec:decorative xmlns:adec="http://schemas.microsoft.com/office/drawing/2017/decorative" val="1"/>
              </a:ext>
            </a:extLst>
          </p:cNvPr>
          <p:cNvSpPr/>
          <p:nvPr userDrawn="1"/>
        </p:nvSpPr>
        <p:spPr>
          <a:xfrm>
            <a:off x="4543568"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4832484-9AF3-3040-B362-12AFCE82E568}"/>
              </a:ext>
              <a:ext uri="{C183D7F6-B498-43B3-948B-1728B52AA6E4}">
                <adec:decorative xmlns:adec="http://schemas.microsoft.com/office/drawing/2017/decorative" val="1"/>
              </a:ext>
            </a:extLst>
          </p:cNvPr>
          <p:cNvSpPr/>
          <p:nvPr userDrawn="1"/>
        </p:nvSpPr>
        <p:spPr>
          <a:xfrm>
            <a:off x="5559616"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9B343D7-5277-2544-8430-448DEC700E1E}"/>
              </a:ext>
              <a:ext uri="{C183D7F6-B498-43B3-948B-1728B52AA6E4}">
                <adec:decorative xmlns:adec="http://schemas.microsoft.com/office/drawing/2017/decorative" val="1"/>
              </a:ext>
            </a:extLst>
          </p:cNvPr>
          <p:cNvSpPr/>
          <p:nvPr userDrawn="1"/>
        </p:nvSpPr>
        <p:spPr>
          <a:xfrm>
            <a:off x="6575664"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82C02EB-B68E-9044-994A-65588C5F126D}"/>
              </a:ext>
              <a:ext uri="{C183D7F6-B498-43B3-948B-1728B52AA6E4}">
                <adec:decorative xmlns:adec="http://schemas.microsoft.com/office/drawing/2017/decorative" val="1"/>
              </a:ext>
            </a:extLst>
          </p:cNvPr>
          <p:cNvSpPr/>
          <p:nvPr userDrawn="1"/>
        </p:nvSpPr>
        <p:spPr>
          <a:xfrm>
            <a:off x="7591712"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2BE44DB-D273-AB46-89D2-7C2B30912659}"/>
              </a:ext>
              <a:ext uri="{C183D7F6-B498-43B3-948B-1728B52AA6E4}">
                <adec:decorative xmlns:adec="http://schemas.microsoft.com/office/drawing/2017/decorative" val="1"/>
              </a:ext>
            </a:extLst>
          </p:cNvPr>
          <p:cNvSpPr/>
          <p:nvPr userDrawn="1"/>
        </p:nvSpPr>
        <p:spPr>
          <a:xfrm>
            <a:off x="8607760"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3E20485-2E4B-9B4C-AE6B-3C1B1509B043}"/>
              </a:ext>
              <a:ext uri="{C183D7F6-B498-43B3-948B-1728B52AA6E4}">
                <adec:decorative xmlns:adec="http://schemas.microsoft.com/office/drawing/2017/decorative" val="1"/>
              </a:ext>
            </a:extLst>
          </p:cNvPr>
          <p:cNvSpPr/>
          <p:nvPr userDrawn="1"/>
        </p:nvSpPr>
        <p:spPr>
          <a:xfrm>
            <a:off x="9623808"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284C2AF-F9F6-6943-AF27-AD08B011A677}"/>
              </a:ext>
              <a:ext uri="{C183D7F6-B498-43B3-948B-1728B52AA6E4}">
                <adec:decorative xmlns:adec="http://schemas.microsoft.com/office/drawing/2017/decorative" val="1"/>
              </a:ext>
            </a:extLst>
          </p:cNvPr>
          <p:cNvSpPr/>
          <p:nvPr userDrawn="1"/>
        </p:nvSpPr>
        <p:spPr>
          <a:xfrm>
            <a:off x="10639856" y="5115784"/>
            <a:ext cx="838200" cy="8382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1408039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ntent Slide">
    <p:bg>
      <p:bgPr>
        <a:solidFill>
          <a:schemeClr val="accent5">
            <a:alpha val="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8BD330B-22A3-344E-A01F-AEEF71CCB5D3}"/>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
        <p:nvSpPr>
          <p:cNvPr id="21" name="Footer Placeholder 3">
            <a:extLst>
              <a:ext uri="{FF2B5EF4-FFF2-40B4-BE49-F238E27FC236}">
                <a16:creationId xmlns:a16="http://schemas.microsoft.com/office/drawing/2014/main" id="{0AA0A411-DB94-FC40-85F3-F17777FB4588}"/>
              </a:ext>
            </a:extLst>
          </p:cNvPr>
          <p:cNvSpPr>
            <a:spLocks noGrp="1"/>
          </p:cNvSpPr>
          <p:nvPr>
            <p:ph type="ftr" sz="quarter" idx="11"/>
          </p:nvPr>
        </p:nvSpPr>
        <p:spPr>
          <a:xfrm>
            <a:off x="454926" y="6356350"/>
            <a:ext cx="5359130" cy="365125"/>
          </a:xfrm>
        </p:spPr>
        <p:txBody>
          <a:bodyPr/>
          <a:lstStyle>
            <a:lvl1pPr algn="l">
              <a:defRPr sz="1400"/>
            </a:lvl1pPr>
          </a:lstStyle>
          <a:p>
            <a:endParaRPr lang="en-GB" dirty="0"/>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3848967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Content Subtitle Slide">
    <p:bg>
      <p:bgPr>
        <a:solidFill>
          <a:schemeClr val="accent5">
            <a:alpha val="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E19A7CD-F138-0F44-8EE9-3A0D44746374}"/>
              </a:ext>
              <a:ext uri="{C183D7F6-B498-43B3-948B-1728B52AA6E4}">
                <adec:decorative xmlns:adec="http://schemas.microsoft.com/office/drawing/2017/decorative" val="1"/>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16" name="Footer Placeholder 3">
            <a:extLst>
              <a:ext uri="{FF2B5EF4-FFF2-40B4-BE49-F238E27FC236}">
                <a16:creationId xmlns:a16="http://schemas.microsoft.com/office/drawing/2014/main" id="{AEDAE64E-B17E-C94F-B25E-49BD42EBBEF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7" name="Text Placeholder 6">
            <a:extLst>
              <a:ext uri="{FF2B5EF4-FFF2-40B4-BE49-F238E27FC236}">
                <a16:creationId xmlns:a16="http://schemas.microsoft.com/office/drawing/2014/main" id="{6849A843-67F9-4A42-88AB-E569AB1B469C}"/>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5" name="Date Placeholder 2">
            <a:extLst>
              <a:ext uri="{FF2B5EF4-FFF2-40B4-BE49-F238E27FC236}">
                <a16:creationId xmlns:a16="http://schemas.microsoft.com/office/drawing/2014/main" id="{EC0D016C-1275-924C-98DB-B9930CE6E259}"/>
              </a:ext>
            </a:extLst>
          </p:cNvPr>
          <p:cNvSpPr>
            <a:spLocks noGrp="1"/>
          </p:cNvSpPr>
          <p:nvPr>
            <p:ph type="dt" sz="half" idx="10"/>
          </p:nvPr>
        </p:nvSpPr>
        <p:spPr>
          <a:xfrm>
            <a:off x="479375" y="6356350"/>
            <a:ext cx="1613716" cy="365125"/>
          </a:xfrm>
          <a:prstGeom prst="rect">
            <a:avLst/>
          </a:prstGeom>
        </p:spPr>
        <p:txBody>
          <a:bodyPr/>
          <a:lstStyle/>
          <a:p>
            <a:endParaRPr lang="en-GB" dirty="0"/>
          </a:p>
        </p:txBody>
      </p:sp>
      <p:sp>
        <p:nvSpPr>
          <p:cNvPr id="21" name="Rectangle 20">
            <a:extLst>
              <a:ext uri="{FF2B5EF4-FFF2-40B4-BE49-F238E27FC236}">
                <a16:creationId xmlns:a16="http://schemas.microsoft.com/office/drawing/2014/main" id="{1B1E2C30-32D1-C047-B25A-9F37D699E14C}"/>
              </a:ext>
              <a:ext uri="{C183D7F6-B498-43B3-948B-1728B52AA6E4}">
                <adec:decorative xmlns:adec="http://schemas.microsoft.com/office/drawing/2017/decorative" val="1"/>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3" name="Rectangle 12">
            <a:extLst>
              <a:ext uri="{FF2B5EF4-FFF2-40B4-BE49-F238E27FC236}">
                <a16:creationId xmlns:a16="http://schemas.microsoft.com/office/drawing/2014/main" id="{903035A1-1804-EC4A-9FF8-AEE00A4BFC6F}"/>
              </a:ext>
              <a:ext uri="{C183D7F6-B498-43B3-948B-1728B52AA6E4}">
                <adec:decorative xmlns:adec="http://schemas.microsoft.com/office/drawing/2017/decorative" val="1"/>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2850897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Content Slide">
    <p:bg>
      <p:bgPr>
        <a:solidFill>
          <a:schemeClr val="accent5">
            <a:alpha val="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8BD330B-22A3-344E-A01F-AEEF71CCB5D3}"/>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21" name="Footer Placeholder 3">
            <a:extLst>
              <a:ext uri="{FF2B5EF4-FFF2-40B4-BE49-F238E27FC236}">
                <a16:creationId xmlns:a16="http://schemas.microsoft.com/office/drawing/2014/main" id="{0AA0A411-DB94-FC40-85F3-F17777FB458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6F3C1752-919C-2C4A-85B7-2982AD8BE64B}"/>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20" name="Date Placeholder 2">
            <a:extLst>
              <a:ext uri="{FF2B5EF4-FFF2-40B4-BE49-F238E27FC236}">
                <a16:creationId xmlns:a16="http://schemas.microsoft.com/office/drawing/2014/main" id="{B2A1E1DF-F3DC-FF43-B4BE-16D7BEF30B72}"/>
              </a:ext>
            </a:extLst>
          </p:cNvPr>
          <p:cNvSpPr>
            <a:spLocks noGrp="1"/>
          </p:cNvSpPr>
          <p:nvPr>
            <p:ph type="dt" sz="half" idx="10"/>
          </p:nvPr>
        </p:nvSpPr>
        <p:spPr>
          <a:xfrm>
            <a:off x="479375" y="6356350"/>
            <a:ext cx="1613716" cy="365125"/>
          </a:xfrm>
          <a:prstGeom prst="rect">
            <a:avLst/>
          </a:prstGeom>
        </p:spPr>
        <p:txBody>
          <a:bodyPr/>
          <a:lstStyle/>
          <a:p>
            <a:endParaRPr lang="en-GB" dirty="0"/>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2360986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14EC60C8-55FD-084A-BE95-B2E766446720}"/>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7" name="Title 1">
            <a:extLst>
              <a:ext uri="{FF2B5EF4-FFF2-40B4-BE49-F238E27FC236}">
                <a16:creationId xmlns:a16="http://schemas.microsoft.com/office/drawing/2014/main" id="{EE0A4753-72CA-6241-85A5-FA5F9E40DCA1}"/>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pic>
        <p:nvPicPr>
          <p:cNvPr id="12" name="Picture 11" descr="University of Nottingham logo">
            <a:extLst>
              <a:ext uri="{FF2B5EF4-FFF2-40B4-BE49-F238E27FC236}">
                <a16:creationId xmlns:a16="http://schemas.microsoft.com/office/drawing/2014/main" id="{6385F48C-130A-074B-BAE4-5071492DF3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2774767" cy="1030941"/>
          </a:xfrm>
          <a:prstGeom prst="rect">
            <a:avLst/>
          </a:prstGeom>
        </p:spPr>
      </p:pic>
    </p:spTree>
    <p:extLst>
      <p:ext uri="{BB962C8B-B14F-4D97-AF65-F5344CB8AC3E}">
        <p14:creationId xmlns:p14="http://schemas.microsoft.com/office/powerpoint/2010/main" val="4149837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 Science &amp; Technolog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Arc 11">
            <a:extLst>
              <a:ext uri="{FF2B5EF4-FFF2-40B4-BE49-F238E27FC236}">
                <a16:creationId xmlns:a16="http://schemas.microsoft.com/office/drawing/2014/main" id="{D7715FAF-431F-0947-BA32-CCCAE21D6FF6}"/>
              </a:ext>
              <a:ext uri="{C183D7F6-B498-43B3-948B-1728B52AA6E4}">
                <adec:decorative xmlns:adec="http://schemas.microsoft.com/office/drawing/2017/decorative" val="1"/>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 Placeholder 3" descr="Logo box">
            <a:extLst>
              <a:ext uri="{FF2B5EF4-FFF2-40B4-BE49-F238E27FC236}">
                <a16:creationId xmlns:a16="http://schemas.microsoft.com/office/drawing/2014/main" id="{F89BE0EF-B1BD-4F49-A571-A9C3B39F741A}"/>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9" name="Rectangle 8">
            <a:extLst>
              <a:ext uri="{FF2B5EF4-FFF2-40B4-BE49-F238E27FC236}">
                <a16:creationId xmlns:a16="http://schemas.microsoft.com/office/drawing/2014/main" id="{91EF5119-3C31-2042-9116-20C98F254CA9}"/>
              </a:ext>
              <a:ext uri="{C183D7F6-B498-43B3-948B-1728B52AA6E4}">
                <adec:decorative xmlns:adec="http://schemas.microsoft.com/office/drawing/2017/decorative" val="1"/>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11" name="Subtitle 2">
            <a:extLst>
              <a:ext uri="{FF2B5EF4-FFF2-40B4-BE49-F238E27FC236}">
                <a16:creationId xmlns:a16="http://schemas.microsoft.com/office/drawing/2014/main" id="{94D1AC89-727B-C049-9CD3-8F38C0F22C9E}"/>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8" name="Title 1">
            <a:extLst>
              <a:ext uri="{FF2B5EF4-FFF2-40B4-BE49-F238E27FC236}">
                <a16:creationId xmlns:a16="http://schemas.microsoft.com/office/drawing/2014/main" id="{EBD7A035-88C0-B640-91D8-3B73C2244888}"/>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pic>
        <p:nvPicPr>
          <p:cNvPr id="6" name="Picture 5" descr="University of Nottingham logo">
            <a:extLst>
              <a:ext uri="{FF2B5EF4-FFF2-40B4-BE49-F238E27FC236}">
                <a16:creationId xmlns:a16="http://schemas.microsoft.com/office/drawing/2014/main" id="{A3BA9BED-34B5-9D4D-A988-760726B7CEE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Tree>
    <p:extLst>
      <p:ext uri="{BB962C8B-B14F-4D97-AF65-F5344CB8AC3E}">
        <p14:creationId xmlns:p14="http://schemas.microsoft.com/office/powerpoint/2010/main" val="42594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FB682B-CBE5-0E46-8A20-FBDCFD217D46}"/>
              </a:ext>
              <a:ext uri="{C183D7F6-B498-43B3-948B-1728B52AA6E4}">
                <adec:decorative xmlns:adec="http://schemas.microsoft.com/office/drawing/2017/decorative" val="1"/>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divider slide options.</a:t>
            </a:r>
          </a:p>
        </p:txBody>
      </p:sp>
      <p:sp>
        <p:nvSpPr>
          <p:cNvPr id="3" name="Text Placeholder 2"/>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
        <p:nvSpPr>
          <p:cNvPr id="2" name="Title 1"/>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pic>
        <p:nvPicPr>
          <p:cNvPr id="7" name="Picture 6" descr="University of Nottingham logo">
            <a:extLst>
              <a:ext uri="{FF2B5EF4-FFF2-40B4-BE49-F238E27FC236}">
                <a16:creationId xmlns:a16="http://schemas.microsoft.com/office/drawing/2014/main" id="{6F81B442-D23E-CA47-8B99-3C2A297ACC4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690673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38DE1B96-986D-4446-800F-54A0D95D2FB2}"/>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
        <p:nvSpPr>
          <p:cNvPr id="8" name="Title 1">
            <a:extLst>
              <a:ext uri="{FF2B5EF4-FFF2-40B4-BE49-F238E27FC236}">
                <a16:creationId xmlns:a16="http://schemas.microsoft.com/office/drawing/2014/main" id="{CFA4EB9E-FE0B-FF48-B57B-3DBA656E7C4F}"/>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pic>
        <p:nvPicPr>
          <p:cNvPr id="5" name="Picture 4" descr="University of Nottingham logo">
            <a:extLst>
              <a:ext uri="{FF2B5EF4-FFF2-40B4-BE49-F238E27FC236}">
                <a16:creationId xmlns:a16="http://schemas.microsoft.com/office/drawing/2014/main" id="{A418598A-E89A-584D-B315-0C3A8BB5DD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197502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28BB5A8-2728-CF4C-9063-6BE6445BAAFC}"/>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
        <p:nvSpPr>
          <p:cNvPr id="7" name="Title 1">
            <a:extLst>
              <a:ext uri="{FF2B5EF4-FFF2-40B4-BE49-F238E27FC236}">
                <a16:creationId xmlns:a16="http://schemas.microsoft.com/office/drawing/2014/main" id="{3A61C9F9-E7A2-6342-870C-D685719F3517}"/>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pic>
        <p:nvPicPr>
          <p:cNvPr id="5" name="Picture 4" descr="University of Nottingham logo">
            <a:extLst>
              <a:ext uri="{FF2B5EF4-FFF2-40B4-BE49-F238E27FC236}">
                <a16:creationId xmlns:a16="http://schemas.microsoft.com/office/drawing/2014/main" id="{054B13D2-2048-3D42-80F2-F73F240352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388909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ubtitle Slide">
    <p:bg>
      <p:bgPr>
        <a:solidFill>
          <a:schemeClr val="accent5">
            <a:alpha val="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E19A7CD-F138-0F44-8EE9-3A0D44746374}"/>
              </a:ext>
              <a:ext uri="{C183D7F6-B498-43B3-948B-1728B52AA6E4}">
                <adec:decorative xmlns:adec="http://schemas.microsoft.com/office/drawing/2017/decorative" val="1"/>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
        <p:nvSpPr>
          <p:cNvPr id="16" name="Footer Placeholder 3">
            <a:extLst>
              <a:ext uri="{FF2B5EF4-FFF2-40B4-BE49-F238E27FC236}">
                <a16:creationId xmlns:a16="http://schemas.microsoft.com/office/drawing/2014/main" id="{AEDAE64E-B17E-C94F-B25E-49BD42EBBEFE}"/>
              </a:ext>
            </a:extLst>
          </p:cNvPr>
          <p:cNvSpPr>
            <a:spLocks noGrp="1"/>
          </p:cNvSpPr>
          <p:nvPr>
            <p:ph type="ftr" sz="quarter" idx="11"/>
          </p:nvPr>
        </p:nvSpPr>
        <p:spPr>
          <a:xfrm>
            <a:off x="479376" y="6356350"/>
            <a:ext cx="5334680" cy="365125"/>
          </a:xfrm>
        </p:spPr>
        <p:txBody>
          <a:bodyPr/>
          <a:lstStyle>
            <a:lvl1pPr algn="l">
              <a:defRPr/>
            </a:lvl1pPr>
          </a:lstStyle>
          <a:p>
            <a:endParaRPr lang="en-GB" dirty="0"/>
          </a:p>
        </p:txBody>
      </p:sp>
      <p:sp>
        <p:nvSpPr>
          <p:cNvPr id="21" name="Rectangle 20">
            <a:extLst>
              <a:ext uri="{FF2B5EF4-FFF2-40B4-BE49-F238E27FC236}">
                <a16:creationId xmlns:a16="http://schemas.microsoft.com/office/drawing/2014/main" id="{1B1E2C30-32D1-C047-B25A-9F37D699E14C}"/>
              </a:ext>
              <a:ext uri="{C183D7F6-B498-43B3-948B-1728B52AA6E4}">
                <adec:decorative xmlns:adec="http://schemas.microsoft.com/office/drawing/2017/decorative" val="1"/>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3" name="Rectangle 12">
            <a:extLst>
              <a:ext uri="{FF2B5EF4-FFF2-40B4-BE49-F238E27FC236}">
                <a16:creationId xmlns:a16="http://schemas.microsoft.com/office/drawing/2014/main" id="{903035A1-1804-EC4A-9FF8-AEE00A4BFC6F}"/>
              </a:ext>
              <a:ext uri="{C183D7F6-B498-43B3-948B-1728B52AA6E4}">
                <adec:decorative xmlns:adec="http://schemas.microsoft.com/office/drawing/2017/decorative" val="1"/>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Tree>
    <p:extLst>
      <p:ext uri="{BB962C8B-B14F-4D97-AF65-F5344CB8AC3E}">
        <p14:creationId xmlns:p14="http://schemas.microsoft.com/office/powerpoint/2010/main" val="41374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5">
            <a:alpha val="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8BD330B-22A3-344E-A01F-AEEF71CCB5D3}"/>
              </a:ext>
              <a:ext uri="{C183D7F6-B498-43B3-948B-1728B52AA6E4}">
                <adec:decorative xmlns:adec="http://schemas.microsoft.com/office/drawing/2017/decorative" val="1"/>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solidFill>
                  <a:schemeClr val="tx1"/>
                </a:solidFill>
                <a:effectLst/>
              </a:defRPr>
            </a:lvl1pPr>
            <a:lvl2pPr>
              <a:buClr>
                <a:schemeClr val="accent3"/>
              </a:buClr>
              <a:defRPr sz="2800">
                <a:solidFill>
                  <a:schemeClr val="tx1"/>
                </a:solidFill>
              </a:defRPr>
            </a:lvl2pPr>
            <a:lvl3pPr>
              <a:buClr>
                <a:schemeClr val="accent3"/>
              </a:buClr>
              <a:defRPr sz="2800">
                <a:solidFill>
                  <a:schemeClr val="tx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 uri="{C183D7F6-B498-43B3-948B-1728B52AA6E4}">
                  <adec:decorative xmlns:adec="http://schemas.microsoft.com/office/drawing/2017/decorative" val="1"/>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descr="University of Nottingham logo">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6" name="Footer Placeholder 3">
            <a:extLst>
              <a:ext uri="{FF2B5EF4-FFF2-40B4-BE49-F238E27FC236}">
                <a16:creationId xmlns:a16="http://schemas.microsoft.com/office/drawing/2014/main" id="{4CD541FF-07A0-FCB0-A142-0CB971998469}"/>
              </a:ext>
            </a:extLst>
          </p:cNvPr>
          <p:cNvSpPr>
            <a:spLocks noGrp="1"/>
          </p:cNvSpPr>
          <p:nvPr>
            <p:ph type="ftr" sz="quarter" idx="11"/>
          </p:nvPr>
        </p:nvSpPr>
        <p:spPr>
          <a:xfrm>
            <a:off x="479376" y="6356350"/>
            <a:ext cx="5334680" cy="365125"/>
          </a:xfrm>
        </p:spPr>
        <p:txBody>
          <a:bodyPr/>
          <a:lstStyle>
            <a:lvl1pPr algn="l">
              <a:defRPr/>
            </a:lvl1pPr>
          </a:lstStyle>
          <a:p>
            <a:endParaRPr lang="en-GB" dirty="0"/>
          </a:p>
        </p:txBody>
      </p:sp>
    </p:spTree>
    <p:extLst>
      <p:ext uri="{BB962C8B-B14F-4D97-AF65-F5344CB8AC3E}">
        <p14:creationId xmlns:p14="http://schemas.microsoft.com/office/powerpoint/2010/main" val="346510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070619-D170-48E7-B25D-293F3BFD294D}" type="datetime4">
              <a:rPr lang="en-GB" smtClean="0"/>
              <a:t>22 March 2023</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endParaRPr lang="en-GB" dirty="0"/>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Tree>
    <p:extLst>
      <p:ext uri="{BB962C8B-B14F-4D97-AF65-F5344CB8AC3E}">
        <p14:creationId xmlns:p14="http://schemas.microsoft.com/office/powerpoint/2010/main" val="154391425"/>
      </p:ext>
    </p:extLst>
  </p:cSld>
  <p:clrMap bg1="lt1" tx1="dk1" bg2="lt2" tx2="dk2" accent1="accent1" accent2="accent2" accent3="accent3" accent4="accent4" accent5="accent5" accent6="accent6" hlink="hlink" folHlink="folHlink"/>
  <p:sldLayoutIdLst>
    <p:sldLayoutId id="2147483651" r:id="rId1"/>
    <p:sldLayoutId id="2147483678" r:id="rId2"/>
    <p:sldLayoutId id="2147483668" r:id="rId3"/>
    <p:sldLayoutId id="2147483669" r:id="rId4"/>
    <p:sldLayoutId id="2147483652" r:id="rId5"/>
    <p:sldLayoutId id="2147483664" r:id="rId6"/>
    <p:sldLayoutId id="2147483663" r:id="rId7"/>
    <p:sldLayoutId id="2147483661" r:id="rId8"/>
    <p:sldLayoutId id="2147483679" r:id="rId9"/>
    <p:sldLayoutId id="2147483689" r:id="rId10"/>
    <p:sldLayoutId id="2147483683" r:id="rId11"/>
    <p:sldLayoutId id="2147483682" r:id="rId12"/>
    <p:sldLayoutId id="2147483687" r:id="rId13"/>
    <p:sldLayoutId id="2147483680" r:id="rId14"/>
    <p:sldLayoutId id="2147483685" r:id="rId15"/>
    <p:sldLayoutId id="2147483686" r:id="rId16"/>
    <p:sldLayoutId id="2147483688" r:id="rId17"/>
    <p:sldLayoutId id="2147483681" r:id="rId18"/>
    <p:sldLayoutId id="2147483693" r:id="rId19"/>
    <p:sldLayoutId id="2147483684" r:id="rId20"/>
    <p:sldLayoutId id="2147483677" r:id="rId21"/>
    <p:sldLayoutId id="2147483691" r:id="rId22"/>
    <p:sldLayoutId id="2147483675" r:id="rId23"/>
    <p:sldLayoutId id="2147483676" r:id="rId24"/>
    <p:sldLayoutId id="2147483690" r:id="rId25"/>
    <p:sldLayoutId id="2147483692" r:id="rId26"/>
    <p:sldLayoutId id="2147483694" r:id="rId27"/>
    <p:sldLayoutId id="2147483695" r:id="rId28"/>
    <p:sldLayoutId id="2147483696" r:id="rId29"/>
  </p:sldLayoutIdLst>
  <p:hf hd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customXml" Target="../ink/ink1.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customXml" Target="../ink/ink3.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ustomXml" Target="../ink/ink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7.xml"/><Relationship Id="rId5" Type="http://schemas.openxmlformats.org/officeDocument/2006/relationships/image" Target="../media/image22.png"/><Relationship Id="rId4" Type="http://schemas.openxmlformats.org/officeDocument/2006/relationships/image" Target="../media/image2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openxmlformats.org/officeDocument/2006/relationships/image" Target="../media/image26.jpe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gif"/><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7F0AB-AB54-7540-B7DC-843EC2C6C614}"/>
              </a:ext>
            </a:extLst>
          </p:cNvPr>
          <p:cNvSpPr>
            <a:spLocks noGrp="1"/>
          </p:cNvSpPr>
          <p:nvPr>
            <p:ph type="ctrTitle"/>
          </p:nvPr>
        </p:nvSpPr>
        <p:spPr/>
        <p:txBody>
          <a:bodyPr/>
          <a:lstStyle/>
          <a:p>
            <a:r>
              <a:rPr lang="en-US" sz="3200" dirty="0"/>
              <a:t>Assessing DFT+U methods and associated corrections to describe lanthanide-doped, large band gap oxides</a:t>
            </a:r>
            <a:endParaRPr lang="en-US" dirty="0"/>
          </a:p>
        </p:txBody>
      </p:sp>
      <p:sp>
        <p:nvSpPr>
          <p:cNvPr id="6" name="Subtitle 5">
            <a:extLst>
              <a:ext uri="{FF2B5EF4-FFF2-40B4-BE49-F238E27FC236}">
                <a16:creationId xmlns:a16="http://schemas.microsoft.com/office/drawing/2014/main" id="{4752921E-BB72-3D43-AACB-0A89BD80F982}"/>
              </a:ext>
            </a:extLst>
          </p:cNvPr>
          <p:cNvSpPr>
            <a:spLocks noGrp="1"/>
          </p:cNvSpPr>
          <p:nvPr>
            <p:ph type="subTitle" idx="1"/>
          </p:nvPr>
        </p:nvSpPr>
        <p:spPr/>
        <p:txBody>
          <a:bodyPr/>
          <a:lstStyle/>
          <a:p>
            <a:r>
              <a:rPr lang="en-US" dirty="0"/>
              <a:t>Dan </a:t>
            </a:r>
            <a:r>
              <a:rPr lang="en-US" dirty="0" err="1"/>
              <a:t>Criveanu</a:t>
            </a:r>
            <a:endParaRPr lang="en-US" dirty="0"/>
          </a:p>
        </p:txBody>
      </p:sp>
    </p:spTree>
    <p:extLst>
      <p:ext uri="{BB962C8B-B14F-4D97-AF65-F5344CB8AC3E}">
        <p14:creationId xmlns:p14="http://schemas.microsoft.com/office/powerpoint/2010/main" val="4171895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DFT suffers from the derivative discontinuity</a:t>
            </a:r>
          </a:p>
        </p:txBody>
      </p:sp>
      <p:pic>
        <p:nvPicPr>
          <p:cNvPr id="4" name="Picture 2" descr="Figure 1">
            <a:extLst>
              <a:ext uri="{FF2B5EF4-FFF2-40B4-BE49-F238E27FC236}">
                <a16:creationId xmlns:a16="http://schemas.microsoft.com/office/drawing/2014/main" id="{BC22E7C8-28F4-AE61-9304-39D24EB8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49" y="1269880"/>
            <a:ext cx="7006281" cy="48483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4">
            <a:extLst>
              <a:ext uri="{FF2B5EF4-FFF2-40B4-BE49-F238E27FC236}">
                <a16:creationId xmlns:a16="http://schemas.microsoft.com/office/drawing/2014/main" id="{4377E00D-4768-1A6B-3A47-EE819DEE0D56}"/>
              </a:ext>
            </a:extLst>
          </p:cNvPr>
          <p:cNvSpPr>
            <a:spLocks noGrp="1"/>
          </p:cNvSpPr>
          <p:nvPr>
            <p:ph type="ftr" sz="quarter" idx="11"/>
          </p:nvPr>
        </p:nvSpPr>
        <p:spPr>
          <a:xfrm>
            <a:off x="479375" y="6356350"/>
            <a:ext cx="8034430" cy="365125"/>
          </a:xfrm>
        </p:spPr>
        <p:txBody>
          <a:bodyPr/>
          <a:lstStyle/>
          <a:p>
            <a:r>
              <a:rPr lang="en-GB" sz="1400" b="0" i="0" u="none" strike="noStrike" dirty="0">
                <a:solidFill>
                  <a:srgbClr val="000000"/>
                </a:solidFill>
                <a:effectLst/>
              </a:rPr>
              <a:t>P. Mori-Sánchez</a:t>
            </a:r>
            <a:r>
              <a:rPr lang="en-GB" sz="1400" i="1" dirty="0">
                <a:solidFill>
                  <a:srgbClr val="000000"/>
                </a:solidFill>
              </a:rPr>
              <a:t> et al.</a:t>
            </a:r>
            <a:r>
              <a:rPr lang="en-GB" sz="1400" b="0" i="0" u="none" strike="noStrike" dirty="0">
                <a:solidFill>
                  <a:srgbClr val="000000"/>
                </a:solidFill>
                <a:effectLst/>
              </a:rPr>
              <a:t>, </a:t>
            </a:r>
            <a:r>
              <a:rPr lang="en-GB" sz="1400" b="0" i="1" u="none" strike="noStrike" dirty="0">
                <a:solidFill>
                  <a:srgbClr val="000000"/>
                </a:solidFill>
                <a:effectLst/>
              </a:rPr>
              <a:t>Physical Review Letters</a:t>
            </a:r>
            <a:r>
              <a:rPr lang="en-GB" sz="1400" b="0" i="0" u="none" strike="noStrike" dirty="0">
                <a:solidFill>
                  <a:srgbClr val="000000"/>
                </a:solidFill>
                <a:effectLst/>
              </a:rPr>
              <a:t>, 2008, </a:t>
            </a:r>
            <a:r>
              <a:rPr lang="en-GB" sz="1400" b="1" i="0" u="none" strike="noStrike" dirty="0">
                <a:solidFill>
                  <a:srgbClr val="000000"/>
                </a:solidFill>
                <a:effectLst/>
              </a:rPr>
              <a:t>100</a:t>
            </a:r>
            <a:r>
              <a:rPr lang="en-GB" sz="1400" b="0" i="0" u="none" strike="noStrike" dirty="0">
                <a:solidFill>
                  <a:srgbClr val="000000"/>
                </a:solidFill>
                <a:effectLst/>
              </a:rPr>
              <a:t>.</a:t>
            </a:r>
          </a:p>
        </p:txBody>
      </p:sp>
    </p:spTree>
    <p:extLst>
      <p:ext uri="{BB962C8B-B14F-4D97-AF65-F5344CB8AC3E}">
        <p14:creationId xmlns:p14="http://schemas.microsoft.com/office/powerpoint/2010/main" val="478831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DFT suffers from the derivative discontinuity</a:t>
            </a:r>
          </a:p>
        </p:txBody>
      </p:sp>
      <p:pic>
        <p:nvPicPr>
          <p:cNvPr id="4" name="Picture 2" descr="Figure 1">
            <a:extLst>
              <a:ext uri="{FF2B5EF4-FFF2-40B4-BE49-F238E27FC236}">
                <a16:creationId xmlns:a16="http://schemas.microsoft.com/office/drawing/2014/main" id="{BC22E7C8-28F4-AE61-9304-39D24EB8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49" y="1269880"/>
            <a:ext cx="7006281" cy="484834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BB535864-B6F0-EB51-822F-9BD0C842C8A2}"/>
              </a:ext>
            </a:extLst>
          </p:cNvPr>
          <p:cNvSpPr>
            <a:spLocks noGrp="1"/>
          </p:cNvSpPr>
          <p:nvPr>
            <p:ph sz="quarter" idx="13"/>
          </p:nvPr>
        </p:nvSpPr>
        <p:spPr>
          <a:xfrm>
            <a:off x="7125730" y="1797820"/>
            <a:ext cx="5066270" cy="4320406"/>
          </a:xfrm>
        </p:spPr>
        <p:txBody>
          <a:bodyPr/>
          <a:lstStyle/>
          <a:p>
            <a:pPr marL="514350" indent="-514350">
              <a:buClr>
                <a:schemeClr val="accent6"/>
              </a:buClr>
              <a:buFont typeface="+mj-lt"/>
              <a:buAutoNum type="arabicPeriod"/>
            </a:pPr>
            <a:r>
              <a:rPr lang="en-US" dirty="0"/>
              <a:t>The exact exchange-correlation functional is not known.</a:t>
            </a:r>
          </a:p>
        </p:txBody>
      </p:sp>
      <p:sp>
        <p:nvSpPr>
          <p:cNvPr id="12" name="TextBox 11">
            <a:extLst>
              <a:ext uri="{FF2B5EF4-FFF2-40B4-BE49-F238E27FC236}">
                <a16:creationId xmlns:a16="http://schemas.microsoft.com/office/drawing/2014/main" id="{71B0AC62-5869-E651-1B07-CCE7932E14F0}"/>
              </a:ext>
            </a:extLst>
          </p:cNvPr>
          <p:cNvSpPr txBox="1"/>
          <p:nvPr/>
        </p:nvSpPr>
        <p:spPr>
          <a:xfrm>
            <a:off x="7125730" y="1267713"/>
            <a:ext cx="5066270" cy="461665"/>
          </a:xfrm>
          <a:prstGeom prst="rect">
            <a:avLst/>
          </a:prstGeom>
          <a:solidFill>
            <a:schemeClr val="accent6"/>
          </a:solidFill>
        </p:spPr>
        <p:txBody>
          <a:bodyPr wrap="square" rtlCol="0">
            <a:spAutoFit/>
          </a:bodyPr>
          <a:lstStyle/>
          <a:p>
            <a:pPr algn="ctr"/>
            <a:r>
              <a:rPr lang="en-US" sz="2400" dirty="0">
                <a:solidFill>
                  <a:schemeClr val="bg1"/>
                </a:solidFill>
              </a:rPr>
              <a:t>Problems:</a:t>
            </a:r>
          </a:p>
        </p:txBody>
      </p:sp>
      <p:sp>
        <p:nvSpPr>
          <p:cNvPr id="2" name="Footer Placeholder 4">
            <a:extLst>
              <a:ext uri="{FF2B5EF4-FFF2-40B4-BE49-F238E27FC236}">
                <a16:creationId xmlns:a16="http://schemas.microsoft.com/office/drawing/2014/main" id="{8637A61D-16D1-9E06-1ADC-77583794FE39}"/>
              </a:ext>
            </a:extLst>
          </p:cNvPr>
          <p:cNvSpPr>
            <a:spLocks noGrp="1"/>
          </p:cNvSpPr>
          <p:nvPr>
            <p:ph type="ftr" sz="quarter" idx="11"/>
          </p:nvPr>
        </p:nvSpPr>
        <p:spPr>
          <a:xfrm>
            <a:off x="479375" y="6356350"/>
            <a:ext cx="8034430" cy="365125"/>
          </a:xfrm>
        </p:spPr>
        <p:txBody>
          <a:bodyPr/>
          <a:lstStyle/>
          <a:p>
            <a:r>
              <a:rPr lang="en-GB" sz="1400" b="0" i="0" u="none" strike="noStrike" dirty="0">
                <a:solidFill>
                  <a:srgbClr val="000000"/>
                </a:solidFill>
                <a:effectLst/>
              </a:rPr>
              <a:t>P. Mori-Sánchez</a:t>
            </a:r>
            <a:r>
              <a:rPr lang="en-GB" sz="1400" i="1" dirty="0">
                <a:solidFill>
                  <a:srgbClr val="000000"/>
                </a:solidFill>
              </a:rPr>
              <a:t> et al.</a:t>
            </a:r>
            <a:r>
              <a:rPr lang="en-GB" sz="1400" b="0" i="0" u="none" strike="noStrike" dirty="0">
                <a:solidFill>
                  <a:srgbClr val="000000"/>
                </a:solidFill>
                <a:effectLst/>
              </a:rPr>
              <a:t>, </a:t>
            </a:r>
            <a:r>
              <a:rPr lang="en-GB" sz="1400" b="0" i="1" u="none" strike="noStrike" dirty="0">
                <a:solidFill>
                  <a:srgbClr val="000000"/>
                </a:solidFill>
                <a:effectLst/>
              </a:rPr>
              <a:t>Physical Review Letters</a:t>
            </a:r>
            <a:r>
              <a:rPr lang="en-GB" sz="1400" b="0" i="0" u="none" strike="noStrike" dirty="0">
                <a:solidFill>
                  <a:srgbClr val="000000"/>
                </a:solidFill>
                <a:effectLst/>
              </a:rPr>
              <a:t>, 2008, </a:t>
            </a:r>
            <a:r>
              <a:rPr lang="en-GB" sz="1400" b="1" i="0" u="none" strike="noStrike" dirty="0">
                <a:solidFill>
                  <a:srgbClr val="000000"/>
                </a:solidFill>
                <a:effectLst/>
              </a:rPr>
              <a:t>100</a:t>
            </a:r>
            <a:r>
              <a:rPr lang="en-GB" sz="1400" b="0" i="0" u="none" strike="noStrike" dirty="0">
                <a:solidFill>
                  <a:srgbClr val="000000"/>
                </a:solidFill>
                <a:effectLst/>
              </a:rPr>
              <a:t>.</a:t>
            </a:r>
          </a:p>
        </p:txBody>
      </p:sp>
    </p:spTree>
    <p:extLst>
      <p:ext uri="{BB962C8B-B14F-4D97-AF65-F5344CB8AC3E}">
        <p14:creationId xmlns:p14="http://schemas.microsoft.com/office/powerpoint/2010/main" val="426783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DFT suffers from the derivative discontinuity</a:t>
            </a:r>
          </a:p>
        </p:txBody>
      </p:sp>
      <p:pic>
        <p:nvPicPr>
          <p:cNvPr id="4" name="Picture 2" descr="Figure 1">
            <a:extLst>
              <a:ext uri="{FF2B5EF4-FFF2-40B4-BE49-F238E27FC236}">
                <a16:creationId xmlns:a16="http://schemas.microsoft.com/office/drawing/2014/main" id="{BC22E7C8-28F4-AE61-9304-39D24EB8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49" y="1269880"/>
            <a:ext cx="7006281" cy="484834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ED0B5C6-9F18-C860-4B65-5BA114943A89}"/>
              </a:ext>
            </a:extLst>
          </p:cNvPr>
          <p:cNvSpPr>
            <a:spLocks noGrp="1"/>
          </p:cNvSpPr>
          <p:nvPr>
            <p:ph sz="quarter" idx="13"/>
          </p:nvPr>
        </p:nvSpPr>
        <p:spPr>
          <a:xfrm>
            <a:off x="7125730" y="1797820"/>
            <a:ext cx="5066270" cy="4320406"/>
          </a:xfrm>
        </p:spPr>
        <p:txBody>
          <a:bodyPr/>
          <a:lstStyle/>
          <a:p>
            <a:pPr marL="514350" indent="-514350">
              <a:buClr>
                <a:schemeClr val="accent6"/>
              </a:buClr>
              <a:buFont typeface="+mj-lt"/>
              <a:buAutoNum type="arabicPeriod"/>
            </a:pPr>
            <a:r>
              <a:rPr lang="en-US" dirty="0"/>
              <a:t>The exact exchange-correlation functional is not known.</a:t>
            </a:r>
          </a:p>
          <a:p>
            <a:pPr marL="514350" indent="-514350">
              <a:buClr>
                <a:schemeClr val="accent6"/>
              </a:buClr>
              <a:buFont typeface="+mj-lt"/>
              <a:buAutoNum type="arabicPeriod"/>
            </a:pPr>
            <a:r>
              <a:rPr lang="en-US" dirty="0"/>
              <a:t>A</a:t>
            </a:r>
            <a:r>
              <a:rPr lang="en-US" sz="2800" dirty="0"/>
              <a:t>pproximate functionals display continuous, concave </a:t>
            </a:r>
            <a:r>
              <a:rPr lang="en-US" sz="2800" dirty="0" err="1"/>
              <a:t>behaviour</a:t>
            </a:r>
            <a:r>
              <a:rPr lang="en-US" sz="2800" dirty="0"/>
              <a:t>.</a:t>
            </a:r>
          </a:p>
        </p:txBody>
      </p:sp>
      <p:sp>
        <p:nvSpPr>
          <p:cNvPr id="8" name="TextBox 7">
            <a:extLst>
              <a:ext uri="{FF2B5EF4-FFF2-40B4-BE49-F238E27FC236}">
                <a16:creationId xmlns:a16="http://schemas.microsoft.com/office/drawing/2014/main" id="{300D4010-2A29-E945-86E7-2B35AE2633CA}"/>
              </a:ext>
            </a:extLst>
          </p:cNvPr>
          <p:cNvSpPr txBox="1"/>
          <p:nvPr/>
        </p:nvSpPr>
        <p:spPr>
          <a:xfrm>
            <a:off x="7125730" y="1267713"/>
            <a:ext cx="5066270" cy="461665"/>
          </a:xfrm>
          <a:prstGeom prst="rect">
            <a:avLst/>
          </a:prstGeom>
          <a:solidFill>
            <a:schemeClr val="accent6"/>
          </a:solidFill>
        </p:spPr>
        <p:txBody>
          <a:bodyPr wrap="square" rtlCol="0">
            <a:spAutoFit/>
          </a:bodyPr>
          <a:lstStyle/>
          <a:p>
            <a:pPr algn="ctr"/>
            <a:r>
              <a:rPr lang="en-US" sz="2400" dirty="0">
                <a:solidFill>
                  <a:schemeClr val="bg1"/>
                </a:solidFill>
              </a:rPr>
              <a:t>Problems:</a:t>
            </a:r>
          </a:p>
        </p:txBody>
      </p:sp>
      <p:sp>
        <p:nvSpPr>
          <p:cNvPr id="2" name="Footer Placeholder 4">
            <a:extLst>
              <a:ext uri="{FF2B5EF4-FFF2-40B4-BE49-F238E27FC236}">
                <a16:creationId xmlns:a16="http://schemas.microsoft.com/office/drawing/2014/main" id="{46A1C33B-2B28-D5C4-A953-CB7B6AF1D204}"/>
              </a:ext>
            </a:extLst>
          </p:cNvPr>
          <p:cNvSpPr>
            <a:spLocks noGrp="1"/>
          </p:cNvSpPr>
          <p:nvPr>
            <p:ph type="ftr" sz="quarter" idx="11"/>
          </p:nvPr>
        </p:nvSpPr>
        <p:spPr>
          <a:xfrm>
            <a:off x="479375" y="6356350"/>
            <a:ext cx="8034430" cy="365125"/>
          </a:xfrm>
        </p:spPr>
        <p:txBody>
          <a:bodyPr/>
          <a:lstStyle/>
          <a:p>
            <a:r>
              <a:rPr lang="en-GB" sz="1400" b="0" i="0" u="none" strike="noStrike" dirty="0">
                <a:solidFill>
                  <a:srgbClr val="000000"/>
                </a:solidFill>
                <a:effectLst/>
              </a:rPr>
              <a:t>P. Mori-Sánchez</a:t>
            </a:r>
            <a:r>
              <a:rPr lang="en-GB" sz="1400" i="1" dirty="0">
                <a:solidFill>
                  <a:srgbClr val="000000"/>
                </a:solidFill>
              </a:rPr>
              <a:t> et al.</a:t>
            </a:r>
            <a:r>
              <a:rPr lang="en-GB" sz="1400" b="0" i="0" u="none" strike="noStrike" dirty="0">
                <a:solidFill>
                  <a:srgbClr val="000000"/>
                </a:solidFill>
                <a:effectLst/>
              </a:rPr>
              <a:t>, </a:t>
            </a:r>
            <a:r>
              <a:rPr lang="en-GB" sz="1400" b="0" i="1" u="none" strike="noStrike" dirty="0">
                <a:solidFill>
                  <a:srgbClr val="000000"/>
                </a:solidFill>
                <a:effectLst/>
              </a:rPr>
              <a:t>Physical Review Letters</a:t>
            </a:r>
            <a:r>
              <a:rPr lang="en-GB" sz="1400" b="0" i="0" u="none" strike="noStrike" dirty="0">
                <a:solidFill>
                  <a:srgbClr val="000000"/>
                </a:solidFill>
                <a:effectLst/>
              </a:rPr>
              <a:t>, 2008, </a:t>
            </a:r>
            <a:r>
              <a:rPr lang="en-GB" sz="1400" b="1" i="0" u="none" strike="noStrike" dirty="0">
                <a:solidFill>
                  <a:srgbClr val="000000"/>
                </a:solidFill>
                <a:effectLst/>
              </a:rPr>
              <a:t>100</a:t>
            </a:r>
            <a:r>
              <a:rPr lang="en-GB" sz="1400" b="0" i="0" u="none" strike="noStrike" dirty="0">
                <a:solidFill>
                  <a:srgbClr val="000000"/>
                </a:solidFill>
                <a:effectLst/>
              </a:rPr>
              <a:t>.</a:t>
            </a:r>
          </a:p>
        </p:txBody>
      </p:sp>
    </p:spTree>
    <p:extLst>
      <p:ext uri="{BB962C8B-B14F-4D97-AF65-F5344CB8AC3E}">
        <p14:creationId xmlns:p14="http://schemas.microsoft.com/office/powerpoint/2010/main" val="184351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DFT suffers from the derivative discontinuity</a:t>
            </a:r>
          </a:p>
        </p:txBody>
      </p:sp>
      <p:sp>
        <p:nvSpPr>
          <p:cNvPr id="14" name="Footer Placeholder 4">
            <a:extLst>
              <a:ext uri="{FF2B5EF4-FFF2-40B4-BE49-F238E27FC236}">
                <a16:creationId xmlns:a16="http://schemas.microsoft.com/office/drawing/2014/main" id="{FD8DC889-EA08-1F03-2F02-7E3BB3F9F940}"/>
              </a:ext>
            </a:extLst>
          </p:cNvPr>
          <p:cNvSpPr>
            <a:spLocks noGrp="1"/>
          </p:cNvSpPr>
          <p:nvPr>
            <p:ph type="ftr" sz="quarter" idx="11"/>
          </p:nvPr>
        </p:nvSpPr>
        <p:spPr>
          <a:xfrm>
            <a:off x="479375" y="6356350"/>
            <a:ext cx="8034430" cy="365125"/>
          </a:xfrm>
        </p:spPr>
        <p:txBody>
          <a:bodyPr/>
          <a:lstStyle/>
          <a:p>
            <a:r>
              <a:rPr lang="en-GB" sz="1400" b="0" i="0" u="none" strike="noStrike" dirty="0">
                <a:solidFill>
                  <a:srgbClr val="000000"/>
                </a:solidFill>
                <a:effectLst/>
              </a:rPr>
              <a:t>P. Mori-Sánchez</a:t>
            </a:r>
            <a:r>
              <a:rPr lang="en-GB" sz="1400" i="1" dirty="0">
                <a:solidFill>
                  <a:srgbClr val="000000"/>
                </a:solidFill>
              </a:rPr>
              <a:t> et al.</a:t>
            </a:r>
            <a:r>
              <a:rPr lang="en-GB" sz="1400" b="0" i="0" u="none" strike="noStrike" dirty="0">
                <a:solidFill>
                  <a:srgbClr val="000000"/>
                </a:solidFill>
                <a:effectLst/>
              </a:rPr>
              <a:t>, </a:t>
            </a:r>
            <a:r>
              <a:rPr lang="en-GB" sz="1400" b="0" i="1" u="none" strike="noStrike" dirty="0">
                <a:solidFill>
                  <a:srgbClr val="000000"/>
                </a:solidFill>
                <a:effectLst/>
              </a:rPr>
              <a:t>Physical Review Letters</a:t>
            </a:r>
            <a:r>
              <a:rPr lang="en-GB" sz="1400" b="0" i="0" u="none" strike="noStrike" dirty="0">
                <a:solidFill>
                  <a:srgbClr val="000000"/>
                </a:solidFill>
                <a:effectLst/>
              </a:rPr>
              <a:t>, 2008, </a:t>
            </a:r>
            <a:r>
              <a:rPr lang="en-GB" sz="1400" b="1" i="0" u="none" strike="noStrike" dirty="0">
                <a:solidFill>
                  <a:srgbClr val="000000"/>
                </a:solidFill>
                <a:effectLst/>
              </a:rPr>
              <a:t>100</a:t>
            </a:r>
            <a:r>
              <a:rPr lang="en-GB" sz="1400" b="0" i="0" u="none" strike="noStrike" dirty="0">
                <a:solidFill>
                  <a:srgbClr val="000000"/>
                </a:solidFill>
                <a:effectLst/>
              </a:rPr>
              <a:t>.</a:t>
            </a:r>
          </a:p>
        </p:txBody>
      </p:sp>
      <p:pic>
        <p:nvPicPr>
          <p:cNvPr id="4" name="Picture 2" descr="Figure 1">
            <a:extLst>
              <a:ext uri="{FF2B5EF4-FFF2-40B4-BE49-F238E27FC236}">
                <a16:creationId xmlns:a16="http://schemas.microsoft.com/office/drawing/2014/main" id="{BC22E7C8-28F4-AE61-9304-39D24EB8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49" y="1269880"/>
            <a:ext cx="7006281" cy="484834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1BA2F02-F1C7-5669-1EF5-074DD0C6ECC9}"/>
              </a:ext>
            </a:extLst>
          </p:cNvPr>
          <p:cNvSpPr>
            <a:spLocks noGrp="1"/>
          </p:cNvSpPr>
          <p:nvPr>
            <p:ph sz="quarter" idx="13"/>
          </p:nvPr>
        </p:nvSpPr>
        <p:spPr>
          <a:xfrm>
            <a:off x="7125730" y="1797820"/>
            <a:ext cx="5066270" cy="4320406"/>
          </a:xfrm>
        </p:spPr>
        <p:txBody>
          <a:bodyPr/>
          <a:lstStyle/>
          <a:p>
            <a:pPr marL="514350" indent="-514350">
              <a:buClr>
                <a:schemeClr val="accent6"/>
              </a:buClr>
              <a:buFont typeface="+mj-lt"/>
              <a:buAutoNum type="arabicPeriod"/>
            </a:pPr>
            <a:r>
              <a:rPr lang="en-US" dirty="0"/>
              <a:t>The exact exchange-correlation functional is not known.</a:t>
            </a:r>
          </a:p>
          <a:p>
            <a:pPr marL="514350" indent="-514350">
              <a:buClr>
                <a:schemeClr val="accent6"/>
              </a:buClr>
              <a:buFont typeface="+mj-lt"/>
              <a:buAutoNum type="arabicPeriod"/>
            </a:pPr>
            <a:r>
              <a:rPr lang="en-US" dirty="0"/>
              <a:t>A</a:t>
            </a:r>
            <a:r>
              <a:rPr lang="en-US" sz="2800" dirty="0"/>
              <a:t>pproximate functionals display continuous, concave </a:t>
            </a:r>
            <a:r>
              <a:rPr lang="en-US" sz="2800" dirty="0" err="1"/>
              <a:t>behaviour</a:t>
            </a:r>
            <a:r>
              <a:rPr lang="en-US" sz="2800" dirty="0"/>
              <a:t>.</a:t>
            </a:r>
          </a:p>
          <a:p>
            <a:pPr marL="514350" indent="-514350">
              <a:buClr>
                <a:schemeClr val="accent6"/>
              </a:buClr>
              <a:buFont typeface="+mj-lt"/>
              <a:buAutoNum type="arabicPeriod"/>
            </a:pPr>
            <a:r>
              <a:rPr lang="en-US" sz="2800" dirty="0"/>
              <a:t>The lack of derivative discontinuity partly leads to the “band gap problem”.</a:t>
            </a:r>
          </a:p>
        </p:txBody>
      </p:sp>
      <p:sp>
        <p:nvSpPr>
          <p:cNvPr id="2" name="TextBox 1">
            <a:extLst>
              <a:ext uri="{FF2B5EF4-FFF2-40B4-BE49-F238E27FC236}">
                <a16:creationId xmlns:a16="http://schemas.microsoft.com/office/drawing/2014/main" id="{05AC6234-8BCC-B06F-EEDB-0B1DE9A10CBA}"/>
              </a:ext>
            </a:extLst>
          </p:cNvPr>
          <p:cNvSpPr txBox="1"/>
          <p:nvPr/>
        </p:nvSpPr>
        <p:spPr>
          <a:xfrm>
            <a:off x="7125730" y="1267713"/>
            <a:ext cx="5066270" cy="461665"/>
          </a:xfrm>
          <a:prstGeom prst="rect">
            <a:avLst/>
          </a:prstGeom>
          <a:solidFill>
            <a:schemeClr val="accent6"/>
          </a:solidFill>
        </p:spPr>
        <p:txBody>
          <a:bodyPr wrap="square" rtlCol="0">
            <a:spAutoFit/>
          </a:bodyPr>
          <a:lstStyle/>
          <a:p>
            <a:pPr algn="ctr"/>
            <a:r>
              <a:rPr lang="en-US" sz="2400" dirty="0">
                <a:solidFill>
                  <a:schemeClr val="bg1"/>
                </a:solidFill>
              </a:rPr>
              <a:t>Problems:</a:t>
            </a:r>
          </a:p>
        </p:txBody>
      </p:sp>
    </p:spTree>
    <p:extLst>
      <p:ext uri="{BB962C8B-B14F-4D97-AF65-F5344CB8AC3E}">
        <p14:creationId xmlns:p14="http://schemas.microsoft.com/office/powerpoint/2010/main" val="2190073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759F65-433B-34A3-5002-BC24F1A7BA23}"/>
              </a:ext>
            </a:extLst>
          </p:cNvPr>
          <p:cNvSpPr>
            <a:spLocks noGrp="1"/>
          </p:cNvSpPr>
          <p:nvPr>
            <p:ph type="title"/>
          </p:nvPr>
        </p:nvSpPr>
        <p:spPr/>
        <p:txBody>
          <a:bodyPr/>
          <a:lstStyle/>
          <a:p>
            <a:r>
              <a:rPr lang="en-US" dirty="0"/>
              <a:t>DFT suffers from the self-interaction error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CF18BBD-E961-6820-E6F1-184B4F35DC1E}"/>
                  </a:ext>
                </a:extLst>
              </p:cNvPr>
              <p:cNvSpPr txBox="1"/>
              <p:nvPr/>
            </p:nvSpPr>
            <p:spPr>
              <a:xfrm>
                <a:off x="1869226" y="1238625"/>
                <a:ext cx="7889660" cy="972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800" b="0" i="1" smtClean="0">
                              <a:latin typeface="Cambria Math" panose="02040503050406030204" pitchFamily="18" charset="0"/>
                            </a:rPr>
                          </m:ctrlPr>
                        </m:dPr>
                        <m:e>
                          <m:f>
                            <m:fPr>
                              <m:ctrlPr>
                                <a:rPr lang="en-GB" sz="2800" b="0" i="1" smtClean="0">
                                  <a:latin typeface="Cambria Math" panose="02040503050406030204" pitchFamily="18" charset="0"/>
                                </a:rPr>
                              </m:ctrlPr>
                            </m:fPr>
                            <m:num>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h</m:t>
                                  </m:r>
                                </m:e>
                                <m:sup>
                                  <m:r>
                                    <a:rPr lang="en-GB" sz="2800" b="0" i="1" smtClean="0">
                                      <a:latin typeface="Cambria Math" panose="02040503050406030204" pitchFamily="18" charset="0"/>
                                    </a:rPr>
                                    <m:t>2</m:t>
                                  </m:r>
                                </m:sup>
                              </m:sSup>
                            </m:num>
                            <m:den>
                              <m:r>
                                <a:rPr lang="en-GB" sz="2800" b="0" i="1" smtClean="0">
                                  <a:latin typeface="Cambria Math" panose="02040503050406030204" pitchFamily="18" charset="0"/>
                                </a:rPr>
                                <m:t>2</m:t>
                              </m:r>
                              <m:r>
                                <a:rPr lang="en-GB" sz="2800" b="0" i="1" smtClean="0">
                                  <a:latin typeface="Cambria Math" panose="02040503050406030204" pitchFamily="18" charset="0"/>
                                </a:rPr>
                                <m:t>𝑚</m:t>
                              </m:r>
                            </m:den>
                          </m:f>
                          <m:sSup>
                            <m:sSupPr>
                              <m:ctrlPr>
                                <a:rPr lang="en-GB" sz="2800" b="0" i="1" smtClean="0">
                                  <a:latin typeface="Cambria Math" panose="02040503050406030204" pitchFamily="18" charset="0"/>
                                </a:rPr>
                              </m:ctrlPr>
                            </m:sSupPr>
                            <m:e>
                              <m:r>
                                <m:rPr>
                                  <m:nor/>
                                </m:rPr>
                                <a:rPr lang="en-GB" sz="2800"/>
                                <m:t>∇</m:t>
                              </m:r>
                            </m:e>
                            <m:sup>
                              <m:r>
                                <a:rPr lang="en-GB" sz="2800" b="0" i="1" smtClean="0">
                                  <a:latin typeface="Cambria Math" panose="02040503050406030204" pitchFamily="18" charset="0"/>
                                </a:rPr>
                                <m:t>2</m:t>
                              </m:r>
                            </m:sup>
                          </m:sSup>
                          <m:r>
                            <a:rPr lang="en-GB" sz="2800" b="0" i="1" smtClean="0">
                              <a:latin typeface="Cambria Math" panose="02040503050406030204" pitchFamily="18" charset="0"/>
                            </a:rPr>
                            <m:t>+</m:t>
                          </m:r>
                          <m:r>
                            <a:rPr lang="en-GB" sz="2800" b="0" i="1" smtClean="0">
                              <a:latin typeface="Cambria Math" panose="02040503050406030204" pitchFamily="18" charset="0"/>
                            </a:rPr>
                            <m:t>𝑉</m:t>
                          </m:r>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𝐻</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𝑋𝐶</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e>
                      </m:d>
                      <m:sSub>
                        <m:sSubPr>
                          <m:ctrlPr>
                            <a:rPr lang="en-GB" sz="2800" b="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ψ</m:t>
                          </m:r>
                        </m:e>
                        <m:sub>
                          <m:r>
                            <a:rPr lang="en-GB" sz="2800" b="0" i="1" smtClean="0">
                              <a:latin typeface="Cambria Math" panose="02040503050406030204" pitchFamily="18" charset="0"/>
                            </a:rPr>
                            <m:t>𝑖</m:t>
                          </m:r>
                        </m:sub>
                      </m:sSub>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ϵ</m:t>
                          </m:r>
                        </m:e>
                        <m:sub>
                          <m:r>
                            <a:rPr lang="en-GB" sz="2800" b="0" i="1" smtClean="0">
                              <a:latin typeface="Cambria Math" panose="02040503050406030204" pitchFamily="18" charset="0"/>
                            </a:rPr>
                            <m:t>𝑖</m:t>
                          </m:r>
                        </m:sub>
                      </m:sSub>
                      <m:sSub>
                        <m:sSubPr>
                          <m:ctrlPr>
                            <a:rPr lang="en-GB" sz="2800" b="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ψ</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oMath>
                  </m:oMathPara>
                </a14:m>
                <a:endParaRPr lang="en-US" sz="2800" dirty="0"/>
              </a:p>
            </p:txBody>
          </p:sp>
        </mc:Choice>
        <mc:Fallback xmlns="">
          <p:sp>
            <p:nvSpPr>
              <p:cNvPr id="13" name="TextBox 12">
                <a:extLst>
                  <a:ext uri="{FF2B5EF4-FFF2-40B4-BE49-F238E27FC236}">
                    <a16:creationId xmlns:a16="http://schemas.microsoft.com/office/drawing/2014/main" id="{0CF18BBD-E961-6820-E6F1-184B4F35DC1E}"/>
                  </a:ext>
                </a:extLst>
              </p:cNvPr>
              <p:cNvSpPr txBox="1">
                <a:spLocks noRot="1" noChangeAspect="1" noMove="1" noResize="1" noEditPoints="1" noAdjustHandles="1" noChangeArrowheads="1" noChangeShapeType="1" noTextEdit="1"/>
              </p:cNvSpPr>
              <p:nvPr/>
            </p:nvSpPr>
            <p:spPr>
              <a:xfrm>
                <a:off x="1869226" y="1238625"/>
                <a:ext cx="7889660" cy="972126"/>
              </a:xfrm>
              <a:prstGeom prst="rect">
                <a:avLst/>
              </a:prstGeom>
              <a:blipFill>
                <a:blip r:embed="rId3"/>
                <a:stretch>
                  <a:fillRect/>
                </a:stretch>
              </a:blipFill>
            </p:spPr>
            <p:txBody>
              <a:bodyPr/>
              <a:lstStyle/>
              <a:p>
                <a:r>
                  <a:rPr lang="en-US">
                    <a:noFill/>
                  </a:rPr>
                  <a:t> </a:t>
                </a:r>
              </a:p>
            </p:txBody>
          </p:sp>
        </mc:Fallback>
      </mc:AlternateContent>
      <p:sp>
        <p:nvSpPr>
          <p:cNvPr id="15" name="Footer Placeholder 4">
            <a:extLst>
              <a:ext uri="{FF2B5EF4-FFF2-40B4-BE49-F238E27FC236}">
                <a16:creationId xmlns:a16="http://schemas.microsoft.com/office/drawing/2014/main" id="{C37BDE95-A3D9-495E-D67C-33D8D040E5F7}"/>
              </a:ext>
            </a:extLst>
          </p:cNvPr>
          <p:cNvSpPr>
            <a:spLocks noGrp="1"/>
          </p:cNvSpPr>
          <p:nvPr>
            <p:ph type="ftr" sz="quarter" idx="11"/>
          </p:nvPr>
        </p:nvSpPr>
        <p:spPr>
          <a:xfrm>
            <a:off x="479375" y="6356350"/>
            <a:ext cx="8593373" cy="365125"/>
          </a:xfrm>
        </p:spPr>
        <p:txBody>
          <a:bodyPr/>
          <a:lstStyle/>
          <a:p>
            <a:r>
              <a:rPr lang="en-GB" sz="1400" b="0" i="0" u="none" strike="noStrike" dirty="0">
                <a:solidFill>
                  <a:srgbClr val="000000"/>
                </a:solidFill>
                <a:effectLst/>
              </a:rPr>
              <a:t>D. S. </a:t>
            </a:r>
            <a:r>
              <a:rPr lang="en-GB" sz="1400" b="0" i="0" u="none" strike="noStrike" dirty="0" err="1">
                <a:solidFill>
                  <a:srgbClr val="000000"/>
                </a:solidFill>
                <a:effectLst/>
              </a:rPr>
              <a:t>Sholl</a:t>
            </a:r>
            <a:r>
              <a:rPr lang="en-GB" sz="1400" b="0" i="0" u="none" strike="noStrike" dirty="0">
                <a:solidFill>
                  <a:srgbClr val="000000"/>
                </a:solidFill>
                <a:effectLst/>
              </a:rPr>
              <a:t> and J. A. Steckel, </a:t>
            </a:r>
            <a:r>
              <a:rPr lang="en-GB" sz="1400" b="0" i="1" u="none" strike="noStrike" dirty="0">
                <a:solidFill>
                  <a:srgbClr val="000000"/>
                </a:solidFill>
                <a:effectLst/>
              </a:rPr>
              <a:t>Density functional theory: A practical introduction</a:t>
            </a:r>
            <a:r>
              <a:rPr lang="en-GB" sz="1400" b="0" i="0" u="none" strike="noStrike" dirty="0">
                <a:solidFill>
                  <a:srgbClr val="000000"/>
                </a:solidFill>
                <a:effectLst/>
              </a:rPr>
              <a:t>, Wiley, Hoboken, NJ, 2009. </a:t>
            </a:r>
          </a:p>
        </p:txBody>
      </p:sp>
    </p:spTree>
    <p:extLst>
      <p:ext uri="{BB962C8B-B14F-4D97-AF65-F5344CB8AC3E}">
        <p14:creationId xmlns:p14="http://schemas.microsoft.com/office/powerpoint/2010/main" val="131926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759F65-433B-34A3-5002-BC24F1A7BA23}"/>
              </a:ext>
            </a:extLst>
          </p:cNvPr>
          <p:cNvSpPr>
            <a:spLocks noGrp="1"/>
          </p:cNvSpPr>
          <p:nvPr>
            <p:ph type="title"/>
          </p:nvPr>
        </p:nvSpPr>
        <p:spPr/>
        <p:txBody>
          <a:bodyPr/>
          <a:lstStyle/>
          <a:p>
            <a:r>
              <a:rPr lang="en-US" dirty="0"/>
              <a:t>DFT suffers from the self-interaction error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96F01B-F262-E1C2-C196-050FB9710941}"/>
                  </a:ext>
                </a:extLst>
              </p:cNvPr>
              <p:cNvSpPr txBox="1"/>
              <p:nvPr/>
            </p:nvSpPr>
            <p:spPr>
              <a:xfrm>
                <a:off x="1869226" y="1238625"/>
                <a:ext cx="7889660" cy="972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800" b="0" i="1" smtClean="0">
                              <a:latin typeface="Cambria Math" panose="02040503050406030204" pitchFamily="18" charset="0"/>
                            </a:rPr>
                          </m:ctrlPr>
                        </m:dPr>
                        <m:e>
                          <m:f>
                            <m:fPr>
                              <m:ctrlPr>
                                <a:rPr lang="en-GB" sz="2800" b="0" i="1" smtClean="0">
                                  <a:latin typeface="Cambria Math" panose="02040503050406030204" pitchFamily="18" charset="0"/>
                                </a:rPr>
                              </m:ctrlPr>
                            </m:fPr>
                            <m:num>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h</m:t>
                                  </m:r>
                                </m:e>
                                <m:sup>
                                  <m:r>
                                    <a:rPr lang="en-GB" sz="2800" b="0" i="1" smtClean="0">
                                      <a:latin typeface="Cambria Math" panose="02040503050406030204" pitchFamily="18" charset="0"/>
                                    </a:rPr>
                                    <m:t>2</m:t>
                                  </m:r>
                                </m:sup>
                              </m:sSup>
                            </m:num>
                            <m:den>
                              <m:r>
                                <a:rPr lang="en-GB" sz="2800" b="0" i="1" smtClean="0">
                                  <a:latin typeface="Cambria Math" panose="02040503050406030204" pitchFamily="18" charset="0"/>
                                </a:rPr>
                                <m:t>2</m:t>
                              </m:r>
                              <m:r>
                                <a:rPr lang="en-GB" sz="2800" b="0" i="1" smtClean="0">
                                  <a:latin typeface="Cambria Math" panose="02040503050406030204" pitchFamily="18" charset="0"/>
                                </a:rPr>
                                <m:t>𝑚</m:t>
                              </m:r>
                            </m:den>
                          </m:f>
                          <m:sSup>
                            <m:sSupPr>
                              <m:ctrlPr>
                                <a:rPr lang="en-GB" sz="2800" b="0" i="1" smtClean="0">
                                  <a:latin typeface="Cambria Math" panose="02040503050406030204" pitchFamily="18" charset="0"/>
                                </a:rPr>
                              </m:ctrlPr>
                            </m:sSupPr>
                            <m:e>
                              <m:r>
                                <m:rPr>
                                  <m:nor/>
                                </m:rPr>
                                <a:rPr lang="en-GB" sz="2800"/>
                                <m:t>∇</m:t>
                              </m:r>
                            </m:e>
                            <m:sup>
                              <m:r>
                                <a:rPr lang="en-GB" sz="2800" b="0" i="1" smtClean="0">
                                  <a:latin typeface="Cambria Math" panose="02040503050406030204" pitchFamily="18" charset="0"/>
                                </a:rPr>
                                <m:t>2</m:t>
                              </m:r>
                            </m:sup>
                          </m:sSup>
                          <m:r>
                            <a:rPr lang="en-GB" sz="2800" b="0" i="1" smtClean="0">
                              <a:latin typeface="Cambria Math" panose="02040503050406030204" pitchFamily="18" charset="0"/>
                            </a:rPr>
                            <m:t>+</m:t>
                          </m:r>
                          <m:r>
                            <a:rPr lang="en-GB" sz="2800" b="0" i="1" smtClean="0">
                              <a:latin typeface="Cambria Math" panose="02040503050406030204" pitchFamily="18" charset="0"/>
                            </a:rPr>
                            <m:t>𝑉</m:t>
                          </m:r>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𝐻</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𝑋𝐶</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e>
                      </m:d>
                      <m:sSub>
                        <m:sSubPr>
                          <m:ctrlPr>
                            <a:rPr lang="en-GB" sz="2800" b="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ψ</m:t>
                          </m:r>
                        </m:e>
                        <m:sub>
                          <m:r>
                            <a:rPr lang="en-GB" sz="2800" b="0" i="1" smtClean="0">
                              <a:latin typeface="Cambria Math" panose="02040503050406030204" pitchFamily="18" charset="0"/>
                            </a:rPr>
                            <m:t>𝑖</m:t>
                          </m:r>
                        </m:sub>
                      </m:sSub>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ϵ</m:t>
                          </m:r>
                        </m:e>
                        <m:sub>
                          <m:r>
                            <a:rPr lang="en-GB" sz="2800" b="0" i="1" smtClean="0">
                              <a:latin typeface="Cambria Math" panose="02040503050406030204" pitchFamily="18" charset="0"/>
                            </a:rPr>
                            <m:t>𝑖</m:t>
                          </m:r>
                        </m:sub>
                      </m:sSub>
                      <m:sSub>
                        <m:sSubPr>
                          <m:ctrlPr>
                            <a:rPr lang="en-GB" sz="2800" b="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ψ</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2896F01B-F262-E1C2-C196-050FB9710941}"/>
                  </a:ext>
                </a:extLst>
              </p:cNvPr>
              <p:cNvSpPr txBox="1">
                <a:spLocks noRot="1" noChangeAspect="1" noMove="1" noResize="1" noEditPoints="1" noAdjustHandles="1" noChangeArrowheads="1" noChangeShapeType="1" noTextEdit="1"/>
              </p:cNvSpPr>
              <p:nvPr/>
            </p:nvSpPr>
            <p:spPr>
              <a:xfrm>
                <a:off x="1869226" y="1238625"/>
                <a:ext cx="7889660" cy="9721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77A79D-B192-ABC9-A271-1E78C46EA3C0}"/>
                  </a:ext>
                </a:extLst>
              </p:cNvPr>
              <p:cNvSpPr txBox="1"/>
              <p:nvPr/>
            </p:nvSpPr>
            <p:spPr>
              <a:xfrm>
                <a:off x="534825" y="2537362"/>
                <a:ext cx="4036746"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𝐻</m:t>
                          </m:r>
                        </m:sub>
                      </m:sSub>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𝑒</m:t>
                          </m:r>
                        </m:e>
                        <m:sup>
                          <m:r>
                            <a:rPr lang="en-GB" sz="2800" b="0" i="1" smtClean="0">
                              <a:latin typeface="Cambria Math" panose="02040503050406030204" pitchFamily="18" charset="0"/>
                            </a:rPr>
                            <m:t>2</m:t>
                          </m:r>
                        </m:sup>
                      </m:sSup>
                      <m:nary>
                        <m:naryPr>
                          <m:limLoc m:val="undOvr"/>
                          <m:subHide m:val="on"/>
                          <m:supHide m:val="on"/>
                          <m:ctrlPr>
                            <a:rPr lang="en-GB" sz="2800" b="0" i="1" smtClean="0">
                              <a:latin typeface="Cambria Math" panose="02040503050406030204" pitchFamily="18" charset="0"/>
                            </a:rPr>
                          </m:ctrlPr>
                        </m:naryPr>
                        <m:sub/>
                        <m:sup/>
                        <m:e>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𝑛</m:t>
                              </m:r>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1" i="0" smtClean="0">
                                  <a:latin typeface="Cambria Math" panose="02040503050406030204" pitchFamily="18" charset="0"/>
                                </a:rPr>
                                <m:t>′</m:t>
                              </m:r>
                              <m:r>
                                <a:rPr lang="en-GB" sz="2800" b="0" i="1" smtClean="0">
                                  <a:latin typeface="Cambria Math" panose="02040503050406030204" pitchFamily="18" charset="0"/>
                                </a:rPr>
                                <m:t>)</m:t>
                              </m:r>
                            </m:num>
                            <m:den>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sSup>
                                <m:sSupPr>
                                  <m:ctrlPr>
                                    <a:rPr lang="en-GB" sz="2800" b="1" i="1" smtClean="0">
                                      <a:latin typeface="Cambria Math" panose="02040503050406030204" pitchFamily="18" charset="0"/>
                                    </a:rPr>
                                  </m:ctrlPr>
                                </m:sSupPr>
                                <m:e>
                                  <m:r>
                                    <a:rPr lang="en-GB" sz="2800" b="1" i="0" smtClean="0">
                                      <a:latin typeface="Cambria Math" panose="02040503050406030204" pitchFamily="18" charset="0"/>
                                    </a:rPr>
                                    <m:t>𝐫</m:t>
                                  </m:r>
                                </m:e>
                                <m:sup>
                                  <m:r>
                                    <a:rPr lang="en-GB" sz="2800" b="1" i="0" smtClean="0">
                                      <a:latin typeface="Cambria Math" panose="02040503050406030204" pitchFamily="18" charset="0"/>
                                    </a:rPr>
                                    <m:t>′</m:t>
                                  </m:r>
                                </m:sup>
                              </m:sSup>
                              <m:r>
                                <a:rPr lang="en-GB" sz="2800" b="0" i="1" smtClean="0">
                                  <a:latin typeface="Cambria Math" panose="02040503050406030204" pitchFamily="18" charset="0"/>
                                </a:rPr>
                                <m:t>|</m:t>
                              </m:r>
                            </m:den>
                          </m:f>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𝑑</m:t>
                              </m:r>
                            </m:e>
                            <m:sup>
                              <m:r>
                                <a:rPr lang="en-GB" sz="2800" b="0" i="1" smtClean="0">
                                  <a:latin typeface="Cambria Math" panose="02040503050406030204" pitchFamily="18" charset="0"/>
                                </a:rPr>
                                <m:t>3</m:t>
                              </m:r>
                            </m:sup>
                          </m:sSup>
                          <m:r>
                            <a:rPr lang="en-GB" sz="2800" b="0" i="1" smtClean="0">
                              <a:latin typeface="Cambria Math" panose="02040503050406030204" pitchFamily="18" charset="0"/>
                            </a:rPr>
                            <m:t>𝑟</m:t>
                          </m:r>
                          <m:r>
                            <a:rPr lang="en-GB" sz="2800" b="0" i="1" smtClean="0">
                              <a:latin typeface="Cambria Math" panose="02040503050406030204" pitchFamily="18" charset="0"/>
                            </a:rPr>
                            <m:t>′</m:t>
                          </m:r>
                        </m:e>
                      </m:nary>
                    </m:oMath>
                  </m:oMathPara>
                </a14:m>
                <a:endParaRPr lang="en-US" sz="2800" dirty="0"/>
              </a:p>
            </p:txBody>
          </p:sp>
        </mc:Choice>
        <mc:Fallback xmlns="">
          <p:sp>
            <p:nvSpPr>
              <p:cNvPr id="10" name="TextBox 9">
                <a:extLst>
                  <a:ext uri="{FF2B5EF4-FFF2-40B4-BE49-F238E27FC236}">
                    <a16:creationId xmlns:a16="http://schemas.microsoft.com/office/drawing/2014/main" id="{8B77A79D-B192-ABC9-A271-1E78C46EA3C0}"/>
                  </a:ext>
                </a:extLst>
              </p:cNvPr>
              <p:cNvSpPr txBox="1">
                <a:spLocks noRot="1" noChangeAspect="1" noMove="1" noResize="1" noEditPoints="1" noAdjustHandles="1" noChangeArrowheads="1" noChangeShapeType="1" noTextEdit="1"/>
              </p:cNvSpPr>
              <p:nvPr/>
            </p:nvSpPr>
            <p:spPr>
              <a:xfrm>
                <a:off x="534825" y="2537362"/>
                <a:ext cx="4036746" cy="1130053"/>
              </a:xfrm>
              <a:prstGeom prst="rect">
                <a:avLst/>
              </a:prstGeom>
              <a:blipFill>
                <a:blip r:embed="rId4"/>
                <a:stretch>
                  <a:fillRect l="-1572" t="-154444" r="-1887" b="-21333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F555E2C-4213-0722-7A7D-E5E3F2BD2604}"/>
              </a:ext>
            </a:extLst>
          </p:cNvPr>
          <p:cNvSpPr/>
          <p:nvPr/>
        </p:nvSpPr>
        <p:spPr>
          <a:xfrm>
            <a:off x="4624251" y="1437305"/>
            <a:ext cx="940526" cy="574765"/>
          </a:xfrm>
          <a:prstGeom prst="rect">
            <a:avLst/>
          </a:prstGeom>
          <a:noFill/>
          <a:ln w="476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6C7780E-C369-FF7F-2975-3DEC89B7AF82}"/>
              </a:ext>
            </a:extLst>
          </p:cNvPr>
          <p:cNvSpPr/>
          <p:nvPr/>
        </p:nvSpPr>
        <p:spPr>
          <a:xfrm>
            <a:off x="534824" y="2537363"/>
            <a:ext cx="4036745" cy="1130052"/>
          </a:xfrm>
          <a:prstGeom prst="rect">
            <a:avLst/>
          </a:prstGeom>
          <a:noFill/>
          <a:ln w="476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EA768E1-2066-D2DD-0BC0-E04008C22810}"/>
              </a:ext>
            </a:extLst>
          </p:cNvPr>
          <p:cNvCxnSpPr>
            <a:cxnSpLocks/>
          </p:cNvCxnSpPr>
          <p:nvPr/>
        </p:nvCxnSpPr>
        <p:spPr>
          <a:xfrm flipV="1">
            <a:off x="534822" y="2012070"/>
            <a:ext cx="4089429" cy="521914"/>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B3E340-7A63-239E-CBD8-55060F952E59}"/>
              </a:ext>
            </a:extLst>
          </p:cNvPr>
          <p:cNvCxnSpPr>
            <a:cxnSpLocks/>
          </p:cNvCxnSpPr>
          <p:nvPr/>
        </p:nvCxnSpPr>
        <p:spPr>
          <a:xfrm flipV="1">
            <a:off x="4571569" y="2012070"/>
            <a:ext cx="993208" cy="521914"/>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03D2B56-6296-7E1E-81FB-70D6AC0D97F9}"/>
              </a:ext>
            </a:extLst>
          </p:cNvPr>
          <p:cNvSpPr txBox="1"/>
          <p:nvPr/>
        </p:nvSpPr>
        <p:spPr>
          <a:xfrm>
            <a:off x="267410" y="3868052"/>
            <a:ext cx="4624251" cy="830997"/>
          </a:xfrm>
          <a:prstGeom prst="rect">
            <a:avLst/>
          </a:prstGeom>
          <a:solidFill>
            <a:schemeClr val="accent6"/>
          </a:solidFill>
        </p:spPr>
        <p:txBody>
          <a:bodyPr wrap="square" rtlCol="0">
            <a:spAutoFit/>
          </a:bodyPr>
          <a:lstStyle/>
          <a:p>
            <a:pPr algn="ctr"/>
            <a:r>
              <a:rPr lang="en-US" sz="2400" dirty="0">
                <a:solidFill>
                  <a:schemeClr val="bg1"/>
                </a:solidFill>
              </a:rPr>
              <a:t>The Hartree potential introduces the self-interaction error.</a:t>
            </a:r>
          </a:p>
        </p:txBody>
      </p:sp>
      <p:sp>
        <p:nvSpPr>
          <p:cNvPr id="27" name="Footer Placeholder 4">
            <a:extLst>
              <a:ext uri="{FF2B5EF4-FFF2-40B4-BE49-F238E27FC236}">
                <a16:creationId xmlns:a16="http://schemas.microsoft.com/office/drawing/2014/main" id="{442C53BB-3A6E-21C5-F154-C7C997521907}"/>
              </a:ext>
            </a:extLst>
          </p:cNvPr>
          <p:cNvSpPr>
            <a:spLocks noGrp="1"/>
          </p:cNvSpPr>
          <p:nvPr>
            <p:ph type="ftr" sz="quarter" idx="11"/>
          </p:nvPr>
        </p:nvSpPr>
        <p:spPr>
          <a:xfrm>
            <a:off x="479375" y="6356350"/>
            <a:ext cx="8593373" cy="365125"/>
          </a:xfrm>
        </p:spPr>
        <p:txBody>
          <a:bodyPr/>
          <a:lstStyle/>
          <a:p>
            <a:r>
              <a:rPr lang="en-GB" sz="1400" b="0" i="0" u="none" strike="noStrike" dirty="0">
                <a:solidFill>
                  <a:srgbClr val="000000"/>
                </a:solidFill>
                <a:effectLst/>
              </a:rPr>
              <a:t>D. S. </a:t>
            </a:r>
            <a:r>
              <a:rPr lang="en-GB" sz="1400" b="0" i="0" u="none" strike="noStrike" dirty="0" err="1">
                <a:solidFill>
                  <a:srgbClr val="000000"/>
                </a:solidFill>
                <a:effectLst/>
              </a:rPr>
              <a:t>Sholl</a:t>
            </a:r>
            <a:r>
              <a:rPr lang="en-GB" sz="1400" b="0" i="0" u="none" strike="noStrike" dirty="0">
                <a:solidFill>
                  <a:srgbClr val="000000"/>
                </a:solidFill>
                <a:effectLst/>
              </a:rPr>
              <a:t> and J. A. Steckel, </a:t>
            </a:r>
            <a:r>
              <a:rPr lang="en-GB" sz="1400" b="0" i="1" u="none" strike="noStrike" dirty="0">
                <a:solidFill>
                  <a:srgbClr val="000000"/>
                </a:solidFill>
                <a:effectLst/>
              </a:rPr>
              <a:t>Density functional theory: A practical introduction</a:t>
            </a:r>
            <a:r>
              <a:rPr lang="en-GB" sz="1400" b="0" i="0" u="none" strike="noStrike" dirty="0">
                <a:solidFill>
                  <a:srgbClr val="000000"/>
                </a:solidFill>
                <a:effectLst/>
              </a:rPr>
              <a:t>, Wiley, Hoboken, NJ, 2009. </a:t>
            </a:r>
          </a:p>
        </p:txBody>
      </p:sp>
    </p:spTree>
    <p:extLst>
      <p:ext uri="{BB962C8B-B14F-4D97-AF65-F5344CB8AC3E}">
        <p14:creationId xmlns:p14="http://schemas.microsoft.com/office/powerpoint/2010/main" val="1400103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759F65-433B-34A3-5002-BC24F1A7BA23}"/>
              </a:ext>
            </a:extLst>
          </p:cNvPr>
          <p:cNvSpPr>
            <a:spLocks noGrp="1"/>
          </p:cNvSpPr>
          <p:nvPr>
            <p:ph type="title"/>
          </p:nvPr>
        </p:nvSpPr>
        <p:spPr/>
        <p:txBody>
          <a:bodyPr/>
          <a:lstStyle/>
          <a:p>
            <a:r>
              <a:rPr lang="en-US" dirty="0"/>
              <a:t>DFT suffers from the self-interaction error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96F01B-F262-E1C2-C196-050FB9710941}"/>
                  </a:ext>
                </a:extLst>
              </p:cNvPr>
              <p:cNvSpPr txBox="1"/>
              <p:nvPr/>
            </p:nvSpPr>
            <p:spPr>
              <a:xfrm>
                <a:off x="1869226" y="1238625"/>
                <a:ext cx="7889660" cy="972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800" b="0" i="1" smtClean="0">
                              <a:latin typeface="Cambria Math" panose="02040503050406030204" pitchFamily="18" charset="0"/>
                            </a:rPr>
                          </m:ctrlPr>
                        </m:dPr>
                        <m:e>
                          <m:f>
                            <m:fPr>
                              <m:ctrlPr>
                                <a:rPr lang="en-GB" sz="2800" b="0" i="1" smtClean="0">
                                  <a:latin typeface="Cambria Math" panose="02040503050406030204" pitchFamily="18" charset="0"/>
                                </a:rPr>
                              </m:ctrlPr>
                            </m:fPr>
                            <m:num>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h</m:t>
                                  </m:r>
                                </m:e>
                                <m:sup>
                                  <m:r>
                                    <a:rPr lang="en-GB" sz="2800" b="0" i="1" smtClean="0">
                                      <a:latin typeface="Cambria Math" panose="02040503050406030204" pitchFamily="18" charset="0"/>
                                    </a:rPr>
                                    <m:t>2</m:t>
                                  </m:r>
                                </m:sup>
                              </m:sSup>
                            </m:num>
                            <m:den>
                              <m:r>
                                <a:rPr lang="en-GB" sz="2800" b="0" i="1" smtClean="0">
                                  <a:latin typeface="Cambria Math" panose="02040503050406030204" pitchFamily="18" charset="0"/>
                                </a:rPr>
                                <m:t>2</m:t>
                              </m:r>
                              <m:r>
                                <a:rPr lang="en-GB" sz="2800" b="0" i="1" smtClean="0">
                                  <a:latin typeface="Cambria Math" panose="02040503050406030204" pitchFamily="18" charset="0"/>
                                </a:rPr>
                                <m:t>𝑚</m:t>
                              </m:r>
                            </m:den>
                          </m:f>
                          <m:sSup>
                            <m:sSupPr>
                              <m:ctrlPr>
                                <a:rPr lang="en-GB" sz="2800" b="0" i="1" smtClean="0">
                                  <a:latin typeface="Cambria Math" panose="02040503050406030204" pitchFamily="18" charset="0"/>
                                </a:rPr>
                              </m:ctrlPr>
                            </m:sSupPr>
                            <m:e>
                              <m:r>
                                <m:rPr>
                                  <m:nor/>
                                </m:rPr>
                                <a:rPr lang="en-GB" sz="2800"/>
                                <m:t>∇</m:t>
                              </m:r>
                            </m:e>
                            <m:sup>
                              <m:r>
                                <a:rPr lang="en-GB" sz="2800" b="0" i="1" smtClean="0">
                                  <a:latin typeface="Cambria Math" panose="02040503050406030204" pitchFamily="18" charset="0"/>
                                </a:rPr>
                                <m:t>2</m:t>
                              </m:r>
                            </m:sup>
                          </m:sSup>
                          <m:r>
                            <a:rPr lang="en-GB" sz="2800" b="0" i="1" smtClean="0">
                              <a:latin typeface="Cambria Math" panose="02040503050406030204" pitchFamily="18" charset="0"/>
                            </a:rPr>
                            <m:t>+</m:t>
                          </m:r>
                          <m:r>
                            <a:rPr lang="en-GB" sz="2800" b="0" i="1" smtClean="0">
                              <a:latin typeface="Cambria Math" panose="02040503050406030204" pitchFamily="18" charset="0"/>
                            </a:rPr>
                            <m:t>𝑉</m:t>
                          </m:r>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𝐻</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𝑋𝐶</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e>
                      </m:d>
                      <m:sSub>
                        <m:sSubPr>
                          <m:ctrlPr>
                            <a:rPr lang="en-GB" sz="2800" b="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ψ</m:t>
                          </m:r>
                        </m:e>
                        <m:sub>
                          <m:r>
                            <a:rPr lang="en-GB" sz="2800" b="0" i="1" smtClean="0">
                              <a:latin typeface="Cambria Math" panose="02040503050406030204" pitchFamily="18" charset="0"/>
                            </a:rPr>
                            <m:t>𝑖</m:t>
                          </m:r>
                        </m:sub>
                      </m:sSub>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ϵ</m:t>
                          </m:r>
                        </m:e>
                        <m:sub>
                          <m:r>
                            <a:rPr lang="en-GB" sz="2800" b="0" i="1" smtClean="0">
                              <a:latin typeface="Cambria Math" panose="02040503050406030204" pitchFamily="18" charset="0"/>
                            </a:rPr>
                            <m:t>𝑖</m:t>
                          </m:r>
                        </m:sub>
                      </m:sSub>
                      <m:sSub>
                        <m:sSubPr>
                          <m:ctrlPr>
                            <a:rPr lang="en-GB" sz="2800" b="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ψ</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2896F01B-F262-E1C2-C196-050FB9710941}"/>
                  </a:ext>
                </a:extLst>
              </p:cNvPr>
              <p:cNvSpPr txBox="1">
                <a:spLocks noRot="1" noChangeAspect="1" noMove="1" noResize="1" noEditPoints="1" noAdjustHandles="1" noChangeArrowheads="1" noChangeShapeType="1" noTextEdit="1"/>
              </p:cNvSpPr>
              <p:nvPr/>
            </p:nvSpPr>
            <p:spPr>
              <a:xfrm>
                <a:off x="1869226" y="1238625"/>
                <a:ext cx="7889660" cy="9721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77A79D-B192-ABC9-A271-1E78C46EA3C0}"/>
                  </a:ext>
                </a:extLst>
              </p:cNvPr>
              <p:cNvSpPr txBox="1"/>
              <p:nvPr/>
            </p:nvSpPr>
            <p:spPr>
              <a:xfrm>
                <a:off x="534825" y="2537362"/>
                <a:ext cx="4036746"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𝐻</m:t>
                          </m:r>
                        </m:sub>
                      </m:sSub>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𝑒</m:t>
                          </m:r>
                        </m:e>
                        <m:sup>
                          <m:r>
                            <a:rPr lang="en-GB" sz="2800" b="0" i="1" smtClean="0">
                              <a:latin typeface="Cambria Math" panose="02040503050406030204" pitchFamily="18" charset="0"/>
                            </a:rPr>
                            <m:t>2</m:t>
                          </m:r>
                        </m:sup>
                      </m:sSup>
                      <m:nary>
                        <m:naryPr>
                          <m:limLoc m:val="undOvr"/>
                          <m:subHide m:val="on"/>
                          <m:supHide m:val="on"/>
                          <m:ctrlPr>
                            <a:rPr lang="en-GB" sz="2800" b="0" i="1" smtClean="0">
                              <a:latin typeface="Cambria Math" panose="02040503050406030204" pitchFamily="18" charset="0"/>
                            </a:rPr>
                          </m:ctrlPr>
                        </m:naryPr>
                        <m:sub/>
                        <m:sup/>
                        <m:e>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𝑛</m:t>
                              </m:r>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1" i="0" smtClean="0">
                                  <a:latin typeface="Cambria Math" panose="02040503050406030204" pitchFamily="18" charset="0"/>
                                </a:rPr>
                                <m:t>′</m:t>
                              </m:r>
                              <m:r>
                                <a:rPr lang="en-GB" sz="2800" b="0" i="1" smtClean="0">
                                  <a:latin typeface="Cambria Math" panose="02040503050406030204" pitchFamily="18" charset="0"/>
                                </a:rPr>
                                <m:t>)</m:t>
                              </m:r>
                            </m:num>
                            <m:den>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sSup>
                                <m:sSupPr>
                                  <m:ctrlPr>
                                    <a:rPr lang="en-GB" sz="2800" b="1" i="1" smtClean="0">
                                      <a:latin typeface="Cambria Math" panose="02040503050406030204" pitchFamily="18" charset="0"/>
                                    </a:rPr>
                                  </m:ctrlPr>
                                </m:sSupPr>
                                <m:e>
                                  <m:r>
                                    <a:rPr lang="en-GB" sz="2800" b="1" i="0" smtClean="0">
                                      <a:latin typeface="Cambria Math" panose="02040503050406030204" pitchFamily="18" charset="0"/>
                                    </a:rPr>
                                    <m:t>𝐫</m:t>
                                  </m:r>
                                </m:e>
                                <m:sup>
                                  <m:r>
                                    <a:rPr lang="en-GB" sz="2800" b="1" i="0" smtClean="0">
                                      <a:latin typeface="Cambria Math" panose="02040503050406030204" pitchFamily="18" charset="0"/>
                                    </a:rPr>
                                    <m:t>′</m:t>
                                  </m:r>
                                </m:sup>
                              </m:sSup>
                              <m:r>
                                <a:rPr lang="en-GB" sz="2800" b="0" i="1" smtClean="0">
                                  <a:latin typeface="Cambria Math" panose="02040503050406030204" pitchFamily="18" charset="0"/>
                                </a:rPr>
                                <m:t>|</m:t>
                              </m:r>
                            </m:den>
                          </m:f>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𝑑</m:t>
                              </m:r>
                            </m:e>
                            <m:sup>
                              <m:r>
                                <a:rPr lang="en-GB" sz="2800" b="0" i="1" smtClean="0">
                                  <a:latin typeface="Cambria Math" panose="02040503050406030204" pitchFamily="18" charset="0"/>
                                </a:rPr>
                                <m:t>3</m:t>
                              </m:r>
                            </m:sup>
                          </m:sSup>
                          <m:r>
                            <a:rPr lang="en-GB" sz="2800" b="0" i="1" smtClean="0">
                              <a:latin typeface="Cambria Math" panose="02040503050406030204" pitchFamily="18" charset="0"/>
                            </a:rPr>
                            <m:t>𝑟</m:t>
                          </m:r>
                          <m:r>
                            <a:rPr lang="en-GB" sz="2800" b="0" i="1" smtClean="0">
                              <a:latin typeface="Cambria Math" panose="02040503050406030204" pitchFamily="18" charset="0"/>
                            </a:rPr>
                            <m:t>′</m:t>
                          </m:r>
                        </m:e>
                      </m:nary>
                    </m:oMath>
                  </m:oMathPara>
                </a14:m>
                <a:endParaRPr lang="en-US" sz="2800" dirty="0"/>
              </a:p>
            </p:txBody>
          </p:sp>
        </mc:Choice>
        <mc:Fallback xmlns="">
          <p:sp>
            <p:nvSpPr>
              <p:cNvPr id="10" name="TextBox 9">
                <a:extLst>
                  <a:ext uri="{FF2B5EF4-FFF2-40B4-BE49-F238E27FC236}">
                    <a16:creationId xmlns:a16="http://schemas.microsoft.com/office/drawing/2014/main" id="{8B77A79D-B192-ABC9-A271-1E78C46EA3C0}"/>
                  </a:ext>
                </a:extLst>
              </p:cNvPr>
              <p:cNvSpPr txBox="1">
                <a:spLocks noRot="1" noChangeAspect="1" noMove="1" noResize="1" noEditPoints="1" noAdjustHandles="1" noChangeArrowheads="1" noChangeShapeType="1" noTextEdit="1"/>
              </p:cNvSpPr>
              <p:nvPr/>
            </p:nvSpPr>
            <p:spPr>
              <a:xfrm>
                <a:off x="534825" y="2537362"/>
                <a:ext cx="4036746" cy="1130053"/>
              </a:xfrm>
              <a:prstGeom prst="rect">
                <a:avLst/>
              </a:prstGeom>
              <a:blipFill>
                <a:blip r:embed="rId4"/>
                <a:stretch>
                  <a:fillRect l="-1572" t="-154444" r="-1887" b="-21333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F555E2C-4213-0722-7A7D-E5E3F2BD2604}"/>
              </a:ext>
            </a:extLst>
          </p:cNvPr>
          <p:cNvSpPr/>
          <p:nvPr/>
        </p:nvSpPr>
        <p:spPr>
          <a:xfrm>
            <a:off x="4624251" y="1437305"/>
            <a:ext cx="940526" cy="574765"/>
          </a:xfrm>
          <a:prstGeom prst="rect">
            <a:avLst/>
          </a:prstGeom>
          <a:noFill/>
          <a:ln w="476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6C7780E-C369-FF7F-2975-3DEC89B7AF82}"/>
              </a:ext>
            </a:extLst>
          </p:cNvPr>
          <p:cNvSpPr/>
          <p:nvPr/>
        </p:nvSpPr>
        <p:spPr>
          <a:xfrm>
            <a:off x="534824" y="2537363"/>
            <a:ext cx="4036745" cy="1130052"/>
          </a:xfrm>
          <a:prstGeom prst="rect">
            <a:avLst/>
          </a:prstGeom>
          <a:noFill/>
          <a:ln w="476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EA768E1-2066-D2DD-0BC0-E04008C22810}"/>
              </a:ext>
            </a:extLst>
          </p:cNvPr>
          <p:cNvCxnSpPr>
            <a:cxnSpLocks/>
          </p:cNvCxnSpPr>
          <p:nvPr/>
        </p:nvCxnSpPr>
        <p:spPr>
          <a:xfrm flipV="1">
            <a:off x="534822" y="2012070"/>
            <a:ext cx="4089429" cy="521914"/>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B3E340-7A63-239E-CBD8-55060F952E59}"/>
              </a:ext>
            </a:extLst>
          </p:cNvPr>
          <p:cNvCxnSpPr>
            <a:cxnSpLocks/>
          </p:cNvCxnSpPr>
          <p:nvPr/>
        </p:nvCxnSpPr>
        <p:spPr>
          <a:xfrm flipV="1">
            <a:off x="4571569" y="2012070"/>
            <a:ext cx="993208" cy="521914"/>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03D2B56-6296-7E1E-81FB-70D6AC0D97F9}"/>
              </a:ext>
            </a:extLst>
          </p:cNvPr>
          <p:cNvSpPr txBox="1"/>
          <p:nvPr/>
        </p:nvSpPr>
        <p:spPr>
          <a:xfrm>
            <a:off x="267410" y="3868052"/>
            <a:ext cx="4624251" cy="830997"/>
          </a:xfrm>
          <a:prstGeom prst="rect">
            <a:avLst/>
          </a:prstGeom>
          <a:solidFill>
            <a:schemeClr val="accent6"/>
          </a:solidFill>
        </p:spPr>
        <p:txBody>
          <a:bodyPr wrap="square" rtlCol="0">
            <a:spAutoFit/>
          </a:bodyPr>
          <a:lstStyle/>
          <a:p>
            <a:pPr algn="ctr"/>
            <a:r>
              <a:rPr lang="en-US" sz="2400" dirty="0">
                <a:solidFill>
                  <a:schemeClr val="bg1"/>
                </a:solidFill>
              </a:rPr>
              <a:t>The Hartree potential introduces the self-interaction error.</a:t>
            </a:r>
          </a:p>
        </p:txBody>
      </p:sp>
      <p:sp>
        <p:nvSpPr>
          <p:cNvPr id="15" name="Rectangle 14">
            <a:extLst>
              <a:ext uri="{FF2B5EF4-FFF2-40B4-BE49-F238E27FC236}">
                <a16:creationId xmlns:a16="http://schemas.microsoft.com/office/drawing/2014/main" id="{2E41F211-C746-7C93-A301-E4941DADDDC6}"/>
              </a:ext>
            </a:extLst>
          </p:cNvPr>
          <p:cNvSpPr/>
          <p:nvPr/>
        </p:nvSpPr>
        <p:spPr>
          <a:xfrm>
            <a:off x="5904902" y="1449570"/>
            <a:ext cx="1085509" cy="574765"/>
          </a:xfrm>
          <a:prstGeom prst="rect">
            <a:avLst/>
          </a:prstGeom>
          <a:noFill/>
          <a:ln w="47625">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034C0E0F-52C8-4CD8-C5D6-5BCC3D9BDB79}"/>
              </a:ext>
            </a:extLst>
          </p:cNvPr>
          <p:cNvSpPr txBox="1"/>
          <p:nvPr/>
        </p:nvSpPr>
        <p:spPr>
          <a:xfrm>
            <a:off x="6096000" y="3683385"/>
            <a:ext cx="4624251" cy="1200329"/>
          </a:xfrm>
          <a:prstGeom prst="rect">
            <a:avLst/>
          </a:prstGeom>
          <a:solidFill>
            <a:schemeClr val="accent3"/>
          </a:solidFill>
        </p:spPr>
        <p:txBody>
          <a:bodyPr wrap="square" rtlCol="0">
            <a:spAutoFit/>
          </a:bodyPr>
          <a:lstStyle/>
          <a:p>
            <a:pPr algn="ctr"/>
            <a:r>
              <a:rPr lang="en-US" sz="2400" dirty="0">
                <a:solidFill>
                  <a:schemeClr val="bg1"/>
                </a:solidFill>
              </a:rPr>
              <a:t>The exact exchange-correlation potential contains the self-interaction correction.</a:t>
            </a:r>
          </a:p>
        </p:txBody>
      </p:sp>
      <p:cxnSp>
        <p:nvCxnSpPr>
          <p:cNvPr id="25" name="Straight Arrow Connector 24">
            <a:extLst>
              <a:ext uri="{FF2B5EF4-FFF2-40B4-BE49-F238E27FC236}">
                <a16:creationId xmlns:a16="http://schemas.microsoft.com/office/drawing/2014/main" id="{405C0769-C814-140B-B561-F7603C2A946B}"/>
              </a:ext>
            </a:extLst>
          </p:cNvPr>
          <p:cNvCxnSpPr>
            <a:stCxn id="15" idx="2"/>
            <a:endCxn id="23" idx="0"/>
          </p:cNvCxnSpPr>
          <p:nvPr/>
        </p:nvCxnSpPr>
        <p:spPr>
          <a:xfrm>
            <a:off x="6447657" y="2024335"/>
            <a:ext cx="1960469" cy="1659050"/>
          </a:xfrm>
          <a:prstGeom prst="straightConnector1">
            <a:avLst/>
          </a:prstGeom>
          <a:ln w="47625">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DFE511AC-FCE7-73BD-01DA-66B6B4990665}"/>
              </a:ext>
            </a:extLst>
          </p:cNvPr>
          <p:cNvSpPr>
            <a:spLocks noGrp="1"/>
          </p:cNvSpPr>
          <p:nvPr>
            <p:ph type="ftr" sz="quarter" idx="11"/>
          </p:nvPr>
        </p:nvSpPr>
        <p:spPr>
          <a:xfrm>
            <a:off x="479375" y="6356350"/>
            <a:ext cx="8593373" cy="365125"/>
          </a:xfrm>
        </p:spPr>
        <p:txBody>
          <a:bodyPr/>
          <a:lstStyle/>
          <a:p>
            <a:r>
              <a:rPr lang="en-GB" sz="1400" b="0" i="0" u="none" strike="noStrike" dirty="0">
                <a:solidFill>
                  <a:srgbClr val="000000"/>
                </a:solidFill>
                <a:effectLst/>
              </a:rPr>
              <a:t>D. S. </a:t>
            </a:r>
            <a:r>
              <a:rPr lang="en-GB" sz="1400" b="0" i="0" u="none" strike="noStrike" dirty="0" err="1">
                <a:solidFill>
                  <a:srgbClr val="000000"/>
                </a:solidFill>
                <a:effectLst/>
              </a:rPr>
              <a:t>Sholl</a:t>
            </a:r>
            <a:r>
              <a:rPr lang="en-GB" sz="1400" b="0" i="0" u="none" strike="noStrike" dirty="0">
                <a:solidFill>
                  <a:srgbClr val="000000"/>
                </a:solidFill>
                <a:effectLst/>
              </a:rPr>
              <a:t> and J. A. Steckel, </a:t>
            </a:r>
            <a:r>
              <a:rPr lang="en-GB" sz="1400" b="0" i="1" u="none" strike="noStrike" dirty="0">
                <a:solidFill>
                  <a:srgbClr val="000000"/>
                </a:solidFill>
                <a:effectLst/>
              </a:rPr>
              <a:t>Density functional theory: A practical introduction</a:t>
            </a:r>
            <a:r>
              <a:rPr lang="en-GB" sz="1400" b="0" i="0" u="none" strike="noStrike" dirty="0">
                <a:solidFill>
                  <a:srgbClr val="000000"/>
                </a:solidFill>
                <a:effectLst/>
              </a:rPr>
              <a:t>, Wiley, Hoboken, NJ, 2009. </a:t>
            </a:r>
          </a:p>
        </p:txBody>
      </p:sp>
    </p:spTree>
    <p:extLst>
      <p:ext uri="{BB962C8B-B14F-4D97-AF65-F5344CB8AC3E}">
        <p14:creationId xmlns:p14="http://schemas.microsoft.com/office/powerpoint/2010/main" val="3211808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759F65-433B-34A3-5002-BC24F1A7BA23}"/>
              </a:ext>
            </a:extLst>
          </p:cNvPr>
          <p:cNvSpPr>
            <a:spLocks noGrp="1"/>
          </p:cNvSpPr>
          <p:nvPr>
            <p:ph type="title"/>
          </p:nvPr>
        </p:nvSpPr>
        <p:spPr/>
        <p:txBody>
          <a:bodyPr/>
          <a:lstStyle/>
          <a:p>
            <a:r>
              <a:rPr lang="en-US" dirty="0"/>
              <a:t>DFT suffers from the self-interaction error</a:t>
            </a:r>
          </a:p>
        </p:txBody>
      </p:sp>
      <p:sp>
        <p:nvSpPr>
          <p:cNvPr id="5" name="Footer Placeholder 4">
            <a:extLst>
              <a:ext uri="{FF2B5EF4-FFF2-40B4-BE49-F238E27FC236}">
                <a16:creationId xmlns:a16="http://schemas.microsoft.com/office/drawing/2014/main" id="{D1CEF250-8EC3-3E0A-F533-6A713C85345E}"/>
              </a:ext>
            </a:extLst>
          </p:cNvPr>
          <p:cNvSpPr>
            <a:spLocks noGrp="1"/>
          </p:cNvSpPr>
          <p:nvPr>
            <p:ph type="ftr" sz="quarter" idx="11"/>
          </p:nvPr>
        </p:nvSpPr>
        <p:spPr>
          <a:xfrm>
            <a:off x="479375" y="6356350"/>
            <a:ext cx="8593373" cy="365125"/>
          </a:xfrm>
        </p:spPr>
        <p:txBody>
          <a:bodyPr/>
          <a:lstStyle/>
          <a:p>
            <a:r>
              <a:rPr lang="en-GB" sz="1400" b="0" i="0" u="none" strike="noStrike" dirty="0">
                <a:solidFill>
                  <a:srgbClr val="000000"/>
                </a:solidFill>
                <a:effectLst/>
              </a:rPr>
              <a:t>D. S. </a:t>
            </a:r>
            <a:r>
              <a:rPr lang="en-GB" sz="1400" b="0" i="0" u="none" strike="noStrike" dirty="0" err="1">
                <a:solidFill>
                  <a:srgbClr val="000000"/>
                </a:solidFill>
                <a:effectLst/>
              </a:rPr>
              <a:t>Sholl</a:t>
            </a:r>
            <a:r>
              <a:rPr lang="en-GB" sz="1400" b="0" i="0" u="none" strike="noStrike" dirty="0">
                <a:solidFill>
                  <a:srgbClr val="000000"/>
                </a:solidFill>
                <a:effectLst/>
              </a:rPr>
              <a:t> and J. A. Steckel, </a:t>
            </a:r>
            <a:r>
              <a:rPr lang="en-GB" sz="1400" b="0" i="1" u="none" strike="noStrike" dirty="0">
                <a:solidFill>
                  <a:srgbClr val="000000"/>
                </a:solidFill>
                <a:effectLst/>
              </a:rPr>
              <a:t>Density functional theory: A practical introduction</a:t>
            </a:r>
            <a:r>
              <a:rPr lang="en-GB" sz="1400" b="0" i="0" u="none" strike="noStrike" dirty="0">
                <a:solidFill>
                  <a:srgbClr val="000000"/>
                </a:solidFill>
                <a:effectLst/>
              </a:rPr>
              <a:t>, Wiley, Hoboken, NJ, 2009.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96F01B-F262-E1C2-C196-050FB9710941}"/>
                  </a:ext>
                </a:extLst>
              </p:cNvPr>
              <p:cNvSpPr txBox="1"/>
              <p:nvPr/>
            </p:nvSpPr>
            <p:spPr>
              <a:xfrm>
                <a:off x="1869226" y="1238625"/>
                <a:ext cx="7889660" cy="972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800" b="0" i="1" smtClean="0">
                              <a:latin typeface="Cambria Math" panose="02040503050406030204" pitchFamily="18" charset="0"/>
                            </a:rPr>
                          </m:ctrlPr>
                        </m:dPr>
                        <m:e>
                          <m:f>
                            <m:fPr>
                              <m:ctrlPr>
                                <a:rPr lang="en-GB" sz="2800" b="0" i="1" smtClean="0">
                                  <a:latin typeface="Cambria Math" panose="02040503050406030204" pitchFamily="18" charset="0"/>
                                </a:rPr>
                              </m:ctrlPr>
                            </m:fPr>
                            <m:num>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h</m:t>
                                  </m:r>
                                </m:e>
                                <m:sup>
                                  <m:r>
                                    <a:rPr lang="en-GB" sz="2800" b="0" i="1" smtClean="0">
                                      <a:latin typeface="Cambria Math" panose="02040503050406030204" pitchFamily="18" charset="0"/>
                                    </a:rPr>
                                    <m:t>2</m:t>
                                  </m:r>
                                </m:sup>
                              </m:sSup>
                            </m:num>
                            <m:den>
                              <m:r>
                                <a:rPr lang="en-GB" sz="2800" b="0" i="1" smtClean="0">
                                  <a:latin typeface="Cambria Math" panose="02040503050406030204" pitchFamily="18" charset="0"/>
                                </a:rPr>
                                <m:t>2</m:t>
                              </m:r>
                              <m:r>
                                <a:rPr lang="en-GB" sz="2800" b="0" i="1" smtClean="0">
                                  <a:latin typeface="Cambria Math" panose="02040503050406030204" pitchFamily="18" charset="0"/>
                                </a:rPr>
                                <m:t>𝑚</m:t>
                              </m:r>
                            </m:den>
                          </m:f>
                          <m:sSup>
                            <m:sSupPr>
                              <m:ctrlPr>
                                <a:rPr lang="en-GB" sz="2800" b="0" i="1" smtClean="0">
                                  <a:latin typeface="Cambria Math" panose="02040503050406030204" pitchFamily="18" charset="0"/>
                                </a:rPr>
                              </m:ctrlPr>
                            </m:sSupPr>
                            <m:e>
                              <m:r>
                                <m:rPr>
                                  <m:nor/>
                                </m:rPr>
                                <a:rPr lang="en-GB" sz="2800"/>
                                <m:t>∇</m:t>
                              </m:r>
                            </m:e>
                            <m:sup>
                              <m:r>
                                <a:rPr lang="en-GB" sz="2800" b="0" i="1" smtClean="0">
                                  <a:latin typeface="Cambria Math" panose="02040503050406030204" pitchFamily="18" charset="0"/>
                                </a:rPr>
                                <m:t>2</m:t>
                              </m:r>
                            </m:sup>
                          </m:sSup>
                          <m:r>
                            <a:rPr lang="en-GB" sz="2800" b="0" i="1" smtClean="0">
                              <a:latin typeface="Cambria Math" panose="02040503050406030204" pitchFamily="18" charset="0"/>
                            </a:rPr>
                            <m:t>+</m:t>
                          </m:r>
                          <m:r>
                            <a:rPr lang="en-GB" sz="2800" b="0" i="1" smtClean="0">
                              <a:latin typeface="Cambria Math" panose="02040503050406030204" pitchFamily="18" charset="0"/>
                            </a:rPr>
                            <m:t>𝑉</m:t>
                          </m:r>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𝐻</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𝑋𝐶</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e>
                      </m:d>
                      <m:sSub>
                        <m:sSubPr>
                          <m:ctrlPr>
                            <a:rPr lang="en-GB" sz="2800" b="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ψ</m:t>
                          </m:r>
                        </m:e>
                        <m:sub>
                          <m:r>
                            <a:rPr lang="en-GB" sz="2800" b="0" i="1" smtClean="0">
                              <a:latin typeface="Cambria Math" panose="02040503050406030204" pitchFamily="18" charset="0"/>
                            </a:rPr>
                            <m:t>𝑖</m:t>
                          </m:r>
                        </m:sub>
                      </m:sSub>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ϵ</m:t>
                          </m:r>
                        </m:e>
                        <m:sub>
                          <m:r>
                            <a:rPr lang="en-GB" sz="2800" b="0" i="1" smtClean="0">
                              <a:latin typeface="Cambria Math" panose="02040503050406030204" pitchFamily="18" charset="0"/>
                            </a:rPr>
                            <m:t>𝑖</m:t>
                          </m:r>
                        </m:sub>
                      </m:sSub>
                      <m:sSub>
                        <m:sSubPr>
                          <m:ctrlPr>
                            <a:rPr lang="en-GB" sz="2800" b="0" i="1" smtClean="0">
                              <a:latin typeface="Cambria Math" panose="02040503050406030204" pitchFamily="18" charset="0"/>
                            </a:rPr>
                          </m:ctrlPr>
                        </m:sSubPr>
                        <m:e>
                          <m:r>
                            <m:rPr>
                              <m:sty m:val="p"/>
                            </m:rPr>
                            <a:rPr lang="el-GR" sz="2800" i="1" smtClean="0">
                              <a:latin typeface="Cambria Math" panose="02040503050406030204" pitchFamily="18" charset="0"/>
                              <a:ea typeface="Cambria Math" panose="02040503050406030204" pitchFamily="18" charset="0"/>
                            </a:rPr>
                            <m:t>ψ</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2896F01B-F262-E1C2-C196-050FB9710941}"/>
                  </a:ext>
                </a:extLst>
              </p:cNvPr>
              <p:cNvSpPr txBox="1">
                <a:spLocks noRot="1" noChangeAspect="1" noMove="1" noResize="1" noEditPoints="1" noAdjustHandles="1" noChangeArrowheads="1" noChangeShapeType="1" noTextEdit="1"/>
              </p:cNvSpPr>
              <p:nvPr/>
            </p:nvSpPr>
            <p:spPr>
              <a:xfrm>
                <a:off x="1869226" y="1238625"/>
                <a:ext cx="7889660" cy="9721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77A79D-B192-ABC9-A271-1E78C46EA3C0}"/>
                  </a:ext>
                </a:extLst>
              </p:cNvPr>
              <p:cNvSpPr txBox="1"/>
              <p:nvPr/>
            </p:nvSpPr>
            <p:spPr>
              <a:xfrm>
                <a:off x="534825" y="2537362"/>
                <a:ext cx="4036746"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𝐻</m:t>
                          </m:r>
                        </m:sub>
                      </m:sSub>
                      <m:d>
                        <m:dPr>
                          <m:ctrlPr>
                            <a:rPr lang="en-GB" sz="2800" b="0" i="1" smtClean="0">
                              <a:latin typeface="Cambria Math" panose="02040503050406030204" pitchFamily="18" charset="0"/>
                            </a:rPr>
                          </m:ctrlPr>
                        </m:dPr>
                        <m:e>
                          <m:r>
                            <a:rPr lang="en-GB" sz="2800" b="1" i="0" smtClean="0">
                              <a:latin typeface="Cambria Math" panose="02040503050406030204" pitchFamily="18" charset="0"/>
                            </a:rPr>
                            <m:t>𝐫</m:t>
                          </m:r>
                        </m:e>
                      </m:d>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𝑒</m:t>
                          </m:r>
                        </m:e>
                        <m:sup>
                          <m:r>
                            <a:rPr lang="en-GB" sz="2800" b="0" i="1" smtClean="0">
                              <a:latin typeface="Cambria Math" panose="02040503050406030204" pitchFamily="18" charset="0"/>
                            </a:rPr>
                            <m:t>2</m:t>
                          </m:r>
                        </m:sup>
                      </m:sSup>
                      <m:nary>
                        <m:naryPr>
                          <m:limLoc m:val="undOvr"/>
                          <m:subHide m:val="on"/>
                          <m:supHide m:val="on"/>
                          <m:ctrlPr>
                            <a:rPr lang="en-GB" sz="2800" b="0" i="1" smtClean="0">
                              <a:latin typeface="Cambria Math" panose="02040503050406030204" pitchFamily="18" charset="0"/>
                            </a:rPr>
                          </m:ctrlPr>
                        </m:naryPr>
                        <m:sub/>
                        <m:sup/>
                        <m:e>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𝑛</m:t>
                              </m:r>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1" i="0" smtClean="0">
                                  <a:latin typeface="Cambria Math" panose="02040503050406030204" pitchFamily="18" charset="0"/>
                                </a:rPr>
                                <m:t>′</m:t>
                              </m:r>
                              <m:r>
                                <a:rPr lang="en-GB" sz="2800" b="0" i="1" smtClean="0">
                                  <a:latin typeface="Cambria Math" panose="02040503050406030204" pitchFamily="18" charset="0"/>
                                </a:rPr>
                                <m:t>)</m:t>
                              </m:r>
                            </m:num>
                            <m:den>
                              <m:r>
                                <a:rPr lang="en-GB" sz="2800" b="0" i="1" smtClean="0">
                                  <a:latin typeface="Cambria Math" panose="02040503050406030204" pitchFamily="18" charset="0"/>
                                </a:rPr>
                                <m:t>|</m:t>
                              </m:r>
                              <m:r>
                                <a:rPr lang="en-GB" sz="2800" b="1" i="0" smtClean="0">
                                  <a:latin typeface="Cambria Math" panose="02040503050406030204" pitchFamily="18" charset="0"/>
                                </a:rPr>
                                <m:t>𝐫</m:t>
                              </m:r>
                              <m:r>
                                <a:rPr lang="en-GB" sz="2800" b="0" i="1" smtClean="0">
                                  <a:latin typeface="Cambria Math" panose="02040503050406030204" pitchFamily="18" charset="0"/>
                                </a:rPr>
                                <m:t>−</m:t>
                              </m:r>
                              <m:sSup>
                                <m:sSupPr>
                                  <m:ctrlPr>
                                    <a:rPr lang="en-GB" sz="2800" b="1" i="1" smtClean="0">
                                      <a:latin typeface="Cambria Math" panose="02040503050406030204" pitchFamily="18" charset="0"/>
                                    </a:rPr>
                                  </m:ctrlPr>
                                </m:sSupPr>
                                <m:e>
                                  <m:r>
                                    <a:rPr lang="en-GB" sz="2800" b="1" i="0" smtClean="0">
                                      <a:latin typeface="Cambria Math" panose="02040503050406030204" pitchFamily="18" charset="0"/>
                                    </a:rPr>
                                    <m:t>𝐫</m:t>
                                  </m:r>
                                </m:e>
                                <m:sup>
                                  <m:r>
                                    <a:rPr lang="en-GB" sz="2800" b="1" i="0" smtClean="0">
                                      <a:latin typeface="Cambria Math" panose="02040503050406030204" pitchFamily="18" charset="0"/>
                                    </a:rPr>
                                    <m:t>′</m:t>
                                  </m:r>
                                </m:sup>
                              </m:sSup>
                              <m:r>
                                <a:rPr lang="en-GB" sz="2800" b="0" i="1" smtClean="0">
                                  <a:latin typeface="Cambria Math" panose="02040503050406030204" pitchFamily="18" charset="0"/>
                                </a:rPr>
                                <m:t>|</m:t>
                              </m:r>
                            </m:den>
                          </m:f>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𝑑</m:t>
                              </m:r>
                            </m:e>
                            <m:sup>
                              <m:r>
                                <a:rPr lang="en-GB" sz="2800" b="0" i="1" smtClean="0">
                                  <a:latin typeface="Cambria Math" panose="02040503050406030204" pitchFamily="18" charset="0"/>
                                </a:rPr>
                                <m:t>3</m:t>
                              </m:r>
                            </m:sup>
                          </m:sSup>
                          <m:r>
                            <a:rPr lang="en-GB" sz="2800" b="0" i="1" smtClean="0">
                              <a:latin typeface="Cambria Math" panose="02040503050406030204" pitchFamily="18" charset="0"/>
                            </a:rPr>
                            <m:t>𝑟</m:t>
                          </m:r>
                          <m:r>
                            <a:rPr lang="en-GB" sz="2800" b="0" i="1" smtClean="0">
                              <a:latin typeface="Cambria Math" panose="02040503050406030204" pitchFamily="18" charset="0"/>
                            </a:rPr>
                            <m:t>′</m:t>
                          </m:r>
                        </m:e>
                      </m:nary>
                    </m:oMath>
                  </m:oMathPara>
                </a14:m>
                <a:endParaRPr lang="en-US" sz="2800" dirty="0"/>
              </a:p>
            </p:txBody>
          </p:sp>
        </mc:Choice>
        <mc:Fallback xmlns="">
          <p:sp>
            <p:nvSpPr>
              <p:cNvPr id="10" name="TextBox 9">
                <a:extLst>
                  <a:ext uri="{FF2B5EF4-FFF2-40B4-BE49-F238E27FC236}">
                    <a16:creationId xmlns:a16="http://schemas.microsoft.com/office/drawing/2014/main" id="{8B77A79D-B192-ABC9-A271-1E78C46EA3C0}"/>
                  </a:ext>
                </a:extLst>
              </p:cNvPr>
              <p:cNvSpPr txBox="1">
                <a:spLocks noRot="1" noChangeAspect="1" noMove="1" noResize="1" noEditPoints="1" noAdjustHandles="1" noChangeArrowheads="1" noChangeShapeType="1" noTextEdit="1"/>
              </p:cNvSpPr>
              <p:nvPr/>
            </p:nvSpPr>
            <p:spPr>
              <a:xfrm>
                <a:off x="534825" y="2537362"/>
                <a:ext cx="4036746" cy="1130053"/>
              </a:xfrm>
              <a:prstGeom prst="rect">
                <a:avLst/>
              </a:prstGeom>
              <a:blipFill>
                <a:blip r:embed="rId4"/>
                <a:stretch>
                  <a:fillRect l="-1572" t="-154444" r="-1887" b="-21333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F555E2C-4213-0722-7A7D-E5E3F2BD2604}"/>
              </a:ext>
            </a:extLst>
          </p:cNvPr>
          <p:cNvSpPr/>
          <p:nvPr/>
        </p:nvSpPr>
        <p:spPr>
          <a:xfrm>
            <a:off x="4624251" y="1437305"/>
            <a:ext cx="940526" cy="574765"/>
          </a:xfrm>
          <a:prstGeom prst="rect">
            <a:avLst/>
          </a:prstGeom>
          <a:noFill/>
          <a:ln w="476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6C7780E-C369-FF7F-2975-3DEC89B7AF82}"/>
              </a:ext>
            </a:extLst>
          </p:cNvPr>
          <p:cNvSpPr/>
          <p:nvPr/>
        </p:nvSpPr>
        <p:spPr>
          <a:xfrm>
            <a:off x="534824" y="2537363"/>
            <a:ext cx="4036745" cy="1130052"/>
          </a:xfrm>
          <a:prstGeom prst="rect">
            <a:avLst/>
          </a:prstGeom>
          <a:noFill/>
          <a:ln w="4762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EA768E1-2066-D2DD-0BC0-E04008C22810}"/>
              </a:ext>
            </a:extLst>
          </p:cNvPr>
          <p:cNvCxnSpPr>
            <a:cxnSpLocks/>
          </p:cNvCxnSpPr>
          <p:nvPr/>
        </p:nvCxnSpPr>
        <p:spPr>
          <a:xfrm flipV="1">
            <a:off x="534822" y="2012070"/>
            <a:ext cx="4089429" cy="521914"/>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B3E340-7A63-239E-CBD8-55060F952E59}"/>
              </a:ext>
            </a:extLst>
          </p:cNvPr>
          <p:cNvCxnSpPr>
            <a:cxnSpLocks/>
          </p:cNvCxnSpPr>
          <p:nvPr/>
        </p:nvCxnSpPr>
        <p:spPr>
          <a:xfrm flipV="1">
            <a:off x="4571569" y="2012070"/>
            <a:ext cx="993208" cy="521914"/>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03D2B56-6296-7E1E-81FB-70D6AC0D97F9}"/>
              </a:ext>
            </a:extLst>
          </p:cNvPr>
          <p:cNvSpPr txBox="1"/>
          <p:nvPr/>
        </p:nvSpPr>
        <p:spPr>
          <a:xfrm>
            <a:off x="267410" y="3868052"/>
            <a:ext cx="4624251" cy="830997"/>
          </a:xfrm>
          <a:prstGeom prst="rect">
            <a:avLst/>
          </a:prstGeom>
          <a:solidFill>
            <a:schemeClr val="accent6"/>
          </a:solidFill>
        </p:spPr>
        <p:txBody>
          <a:bodyPr wrap="square" rtlCol="0">
            <a:spAutoFit/>
          </a:bodyPr>
          <a:lstStyle/>
          <a:p>
            <a:pPr algn="ctr"/>
            <a:r>
              <a:rPr lang="en-US" sz="2400" dirty="0">
                <a:solidFill>
                  <a:schemeClr val="bg1"/>
                </a:solidFill>
              </a:rPr>
              <a:t>The Hartree potential introduces the self-interaction error.</a:t>
            </a:r>
          </a:p>
        </p:txBody>
      </p:sp>
      <p:sp>
        <p:nvSpPr>
          <p:cNvPr id="15" name="Rectangle 14">
            <a:extLst>
              <a:ext uri="{FF2B5EF4-FFF2-40B4-BE49-F238E27FC236}">
                <a16:creationId xmlns:a16="http://schemas.microsoft.com/office/drawing/2014/main" id="{2E41F211-C746-7C93-A301-E4941DADDDC6}"/>
              </a:ext>
            </a:extLst>
          </p:cNvPr>
          <p:cNvSpPr/>
          <p:nvPr/>
        </p:nvSpPr>
        <p:spPr>
          <a:xfrm>
            <a:off x="5904902" y="1449570"/>
            <a:ext cx="1085509" cy="574765"/>
          </a:xfrm>
          <a:prstGeom prst="rect">
            <a:avLst/>
          </a:prstGeom>
          <a:noFill/>
          <a:ln w="47625">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034C0E0F-52C8-4CD8-C5D6-5BCC3D9BDB79}"/>
              </a:ext>
            </a:extLst>
          </p:cNvPr>
          <p:cNvSpPr txBox="1"/>
          <p:nvPr/>
        </p:nvSpPr>
        <p:spPr>
          <a:xfrm>
            <a:off x="6096000" y="3683385"/>
            <a:ext cx="4624251" cy="1200329"/>
          </a:xfrm>
          <a:prstGeom prst="rect">
            <a:avLst/>
          </a:prstGeom>
          <a:solidFill>
            <a:schemeClr val="accent3"/>
          </a:solidFill>
        </p:spPr>
        <p:txBody>
          <a:bodyPr wrap="square" rtlCol="0">
            <a:spAutoFit/>
          </a:bodyPr>
          <a:lstStyle/>
          <a:p>
            <a:pPr algn="ctr"/>
            <a:r>
              <a:rPr lang="en-US" sz="2400" dirty="0">
                <a:solidFill>
                  <a:schemeClr val="bg1"/>
                </a:solidFill>
              </a:rPr>
              <a:t>The exact exchange-correlation potential contains the self-interaction correction.</a:t>
            </a:r>
          </a:p>
        </p:txBody>
      </p:sp>
      <p:cxnSp>
        <p:nvCxnSpPr>
          <p:cNvPr id="25" name="Straight Arrow Connector 24">
            <a:extLst>
              <a:ext uri="{FF2B5EF4-FFF2-40B4-BE49-F238E27FC236}">
                <a16:creationId xmlns:a16="http://schemas.microsoft.com/office/drawing/2014/main" id="{405C0769-C814-140B-B561-F7603C2A946B}"/>
              </a:ext>
            </a:extLst>
          </p:cNvPr>
          <p:cNvCxnSpPr>
            <a:stCxn id="15" idx="2"/>
            <a:endCxn id="23" idx="0"/>
          </p:cNvCxnSpPr>
          <p:nvPr/>
        </p:nvCxnSpPr>
        <p:spPr>
          <a:xfrm>
            <a:off x="6447657" y="2024335"/>
            <a:ext cx="1960469" cy="1659050"/>
          </a:xfrm>
          <a:prstGeom prst="straightConnector1">
            <a:avLst/>
          </a:prstGeom>
          <a:ln w="47625">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F9D817-8F33-2441-0AF2-19AC24F25140}"/>
              </a:ext>
            </a:extLst>
          </p:cNvPr>
          <p:cNvSpPr txBox="1"/>
          <p:nvPr/>
        </p:nvSpPr>
        <p:spPr>
          <a:xfrm>
            <a:off x="267410" y="5019867"/>
            <a:ext cx="6014362" cy="1200329"/>
          </a:xfrm>
          <a:prstGeom prst="rect">
            <a:avLst/>
          </a:prstGeom>
          <a:solidFill>
            <a:schemeClr val="accent5">
              <a:lumMod val="60000"/>
              <a:lumOff val="40000"/>
            </a:schemeClr>
          </a:solidFill>
        </p:spPr>
        <p:txBody>
          <a:bodyPr wrap="square" rtlCol="0">
            <a:spAutoFit/>
          </a:bodyPr>
          <a:lstStyle/>
          <a:p>
            <a:pPr algn="ctr"/>
            <a:r>
              <a:rPr lang="en-US" sz="2400" dirty="0">
                <a:solidFill>
                  <a:schemeClr val="bg1"/>
                </a:solidFill>
              </a:rPr>
              <a:t>Problem: the exact exchange-correlation functional is not known </a:t>
            </a:r>
            <a:r>
              <a:rPr lang="en-US" sz="2400" dirty="0">
                <a:solidFill>
                  <a:schemeClr val="bg1"/>
                </a:solidFill>
                <a:sym typeface="Wingdings" pitchFamily="2" charset="2"/>
              </a:rPr>
              <a:t> the self-interaction error remains.</a:t>
            </a:r>
            <a:endParaRPr lang="en-US" sz="2400" dirty="0">
              <a:solidFill>
                <a:schemeClr val="bg1"/>
              </a:solidFill>
            </a:endParaRPr>
          </a:p>
        </p:txBody>
      </p:sp>
      <p:sp>
        <p:nvSpPr>
          <p:cNvPr id="13" name="TextBox 12">
            <a:extLst>
              <a:ext uri="{FF2B5EF4-FFF2-40B4-BE49-F238E27FC236}">
                <a16:creationId xmlns:a16="http://schemas.microsoft.com/office/drawing/2014/main" id="{A3EB17ED-3E7A-8754-A49B-F32AD3A1F202}"/>
              </a:ext>
            </a:extLst>
          </p:cNvPr>
          <p:cNvSpPr txBox="1"/>
          <p:nvPr/>
        </p:nvSpPr>
        <p:spPr>
          <a:xfrm>
            <a:off x="7427891" y="5236764"/>
            <a:ext cx="4197163" cy="830997"/>
          </a:xfrm>
          <a:prstGeom prst="rect">
            <a:avLst/>
          </a:prstGeom>
          <a:solidFill>
            <a:schemeClr val="accent5">
              <a:lumMod val="60000"/>
              <a:lumOff val="40000"/>
            </a:schemeClr>
          </a:solidFill>
        </p:spPr>
        <p:txBody>
          <a:bodyPr wrap="square" rtlCol="0">
            <a:spAutoFit/>
          </a:bodyPr>
          <a:lstStyle/>
          <a:p>
            <a:pPr algn="ctr"/>
            <a:r>
              <a:rPr lang="en-US" sz="2400" dirty="0">
                <a:solidFill>
                  <a:schemeClr val="bg1"/>
                </a:solidFill>
              </a:rPr>
              <a:t>DFT over-</a:t>
            </a:r>
            <a:r>
              <a:rPr lang="en-US" sz="2400" dirty="0" err="1">
                <a:solidFill>
                  <a:schemeClr val="bg1"/>
                </a:solidFill>
              </a:rPr>
              <a:t>delocalises</a:t>
            </a:r>
            <a:r>
              <a:rPr lang="en-US" sz="2400" dirty="0">
                <a:solidFill>
                  <a:schemeClr val="bg1"/>
                </a:solidFill>
              </a:rPr>
              <a:t> electron density.</a:t>
            </a:r>
          </a:p>
        </p:txBody>
      </p:sp>
      <p:sp>
        <p:nvSpPr>
          <p:cNvPr id="14" name="Right Arrow 13">
            <a:extLst>
              <a:ext uri="{FF2B5EF4-FFF2-40B4-BE49-F238E27FC236}">
                <a16:creationId xmlns:a16="http://schemas.microsoft.com/office/drawing/2014/main" id="{872B3D56-89B5-FEE7-53C9-92227CFBA9CC}"/>
              </a:ext>
            </a:extLst>
          </p:cNvPr>
          <p:cNvSpPr/>
          <p:nvPr/>
        </p:nvSpPr>
        <p:spPr>
          <a:xfrm>
            <a:off x="6444810" y="5284392"/>
            <a:ext cx="820043" cy="735740"/>
          </a:xfrm>
          <a:prstGeom prst="rightArrow">
            <a:avLst/>
          </a:prstGeom>
          <a:solidFill>
            <a:schemeClr val="accent5">
              <a:lumMod val="60000"/>
              <a:lumOff val="4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691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759F65-433B-34A3-5002-BC24F1A7BA23}"/>
              </a:ext>
            </a:extLst>
          </p:cNvPr>
          <p:cNvSpPr>
            <a:spLocks noGrp="1"/>
          </p:cNvSpPr>
          <p:nvPr>
            <p:ph type="title"/>
          </p:nvPr>
        </p:nvSpPr>
        <p:spPr/>
        <p:txBody>
          <a:bodyPr/>
          <a:lstStyle/>
          <a:p>
            <a:r>
              <a:rPr lang="en-US" dirty="0"/>
              <a:t>DFT suffers from the self-interaction error</a:t>
            </a:r>
          </a:p>
        </p:txBody>
      </p:sp>
      <p:sp>
        <p:nvSpPr>
          <p:cNvPr id="5" name="Footer Placeholder 4">
            <a:extLst>
              <a:ext uri="{FF2B5EF4-FFF2-40B4-BE49-F238E27FC236}">
                <a16:creationId xmlns:a16="http://schemas.microsoft.com/office/drawing/2014/main" id="{D1CEF250-8EC3-3E0A-F533-6A713C85345E}"/>
              </a:ext>
            </a:extLst>
          </p:cNvPr>
          <p:cNvSpPr>
            <a:spLocks noGrp="1"/>
          </p:cNvSpPr>
          <p:nvPr>
            <p:ph type="ftr" sz="quarter" idx="11"/>
          </p:nvPr>
        </p:nvSpPr>
        <p:spPr/>
        <p:txBody>
          <a:bodyPr/>
          <a:lstStyle/>
          <a:p>
            <a:endParaRPr lang="en-GB" dirty="0"/>
          </a:p>
        </p:txBody>
      </p:sp>
      <p:pic>
        <p:nvPicPr>
          <p:cNvPr id="1026" name="Picture 2" descr="Spider-Man: No Way Home's Spider-Mans recreate the pointing meme - Polygon">
            <a:extLst>
              <a:ext uri="{FF2B5EF4-FFF2-40B4-BE49-F238E27FC236}">
                <a16:creationId xmlns:a16="http://schemas.microsoft.com/office/drawing/2014/main" id="{8E1F44DE-367C-79B1-8899-C00EBDBE0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503" y="1083104"/>
            <a:ext cx="7030994" cy="52732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2E6F80-70BD-0CBC-C82B-EF0426789BF5}"/>
              </a:ext>
            </a:extLst>
          </p:cNvPr>
          <p:cNvSpPr txBox="1"/>
          <p:nvPr/>
        </p:nvSpPr>
        <p:spPr>
          <a:xfrm>
            <a:off x="3645244" y="2228671"/>
            <a:ext cx="902811" cy="1200329"/>
          </a:xfrm>
          <a:prstGeom prst="rect">
            <a:avLst/>
          </a:prstGeom>
          <a:noFill/>
        </p:spPr>
        <p:txBody>
          <a:bodyPr wrap="none" rtlCol="0">
            <a:spAutoFit/>
          </a:bodyPr>
          <a:lstStyle/>
          <a:p>
            <a:r>
              <a:rPr lang="en-US" sz="7200" dirty="0">
                <a:solidFill>
                  <a:schemeClr val="bg1"/>
                </a:solidFill>
              </a:rPr>
              <a:t>e</a:t>
            </a:r>
            <a:r>
              <a:rPr lang="en-US" sz="7200" baseline="30000" dirty="0">
                <a:solidFill>
                  <a:schemeClr val="bg1"/>
                </a:solidFill>
              </a:rPr>
              <a:t>-</a:t>
            </a:r>
            <a:endParaRPr lang="en-US" sz="4000" baseline="30000" dirty="0">
              <a:solidFill>
                <a:schemeClr val="bg1"/>
              </a:solidFill>
            </a:endParaRPr>
          </a:p>
        </p:txBody>
      </p:sp>
      <p:sp>
        <p:nvSpPr>
          <p:cNvPr id="7" name="TextBox 6">
            <a:extLst>
              <a:ext uri="{FF2B5EF4-FFF2-40B4-BE49-F238E27FC236}">
                <a16:creationId xmlns:a16="http://schemas.microsoft.com/office/drawing/2014/main" id="{3ABF72F4-F794-525D-0B4B-726D7865B902}"/>
              </a:ext>
            </a:extLst>
          </p:cNvPr>
          <p:cNvSpPr txBox="1"/>
          <p:nvPr/>
        </p:nvSpPr>
        <p:spPr>
          <a:xfrm>
            <a:off x="8377561" y="2096866"/>
            <a:ext cx="902811" cy="1200329"/>
          </a:xfrm>
          <a:prstGeom prst="rect">
            <a:avLst/>
          </a:prstGeom>
          <a:noFill/>
        </p:spPr>
        <p:txBody>
          <a:bodyPr wrap="none" rtlCol="0">
            <a:spAutoFit/>
          </a:bodyPr>
          <a:lstStyle/>
          <a:p>
            <a:r>
              <a:rPr lang="en-US" sz="7200" dirty="0">
                <a:solidFill>
                  <a:schemeClr val="bg1"/>
                </a:solidFill>
              </a:rPr>
              <a:t>e</a:t>
            </a:r>
            <a:r>
              <a:rPr lang="en-US" sz="7200" baseline="30000" dirty="0">
                <a:solidFill>
                  <a:schemeClr val="bg1"/>
                </a:solidFill>
              </a:rPr>
              <a:t>-</a:t>
            </a:r>
            <a:endParaRPr lang="en-US" sz="4000" baseline="30000" dirty="0">
              <a:solidFill>
                <a:schemeClr val="bg1"/>
              </a:solidFill>
            </a:endParaRPr>
          </a:p>
        </p:txBody>
      </p:sp>
    </p:spTree>
    <p:extLst>
      <p:ext uri="{BB962C8B-B14F-4D97-AF65-F5344CB8AC3E}">
        <p14:creationId xmlns:p14="http://schemas.microsoft.com/office/powerpoint/2010/main" val="2141956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B52C6-92EE-6985-BD2C-64548DB5419F}"/>
              </a:ext>
            </a:extLst>
          </p:cNvPr>
          <p:cNvSpPr>
            <a:spLocks noGrp="1"/>
          </p:cNvSpPr>
          <p:nvPr>
            <p:ph type="title"/>
          </p:nvPr>
        </p:nvSpPr>
        <p:spPr/>
        <p:txBody>
          <a:bodyPr/>
          <a:lstStyle/>
          <a:p>
            <a:r>
              <a:rPr lang="en-US" dirty="0"/>
              <a:t>DFT+U – a short summary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4EC504-3A2C-7B07-04B5-168A1AD0B12A}"/>
                  </a:ext>
                </a:extLst>
              </p:cNvPr>
              <p:cNvSpPr txBox="1"/>
              <p:nvPr/>
            </p:nvSpPr>
            <p:spPr>
              <a:xfrm>
                <a:off x="2356845" y="2132113"/>
                <a:ext cx="7502760" cy="430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DFT</m:t>
                          </m:r>
                          <m:r>
                            <a:rPr lang="en-GB" sz="2400" b="0" i="0" smtClean="0">
                              <a:latin typeface="Cambria Math" panose="02040503050406030204" pitchFamily="18" charset="0"/>
                            </a:rPr>
                            <m:t>+</m:t>
                          </m:r>
                          <m:r>
                            <m:rPr>
                              <m:sty m:val="p"/>
                            </m:rPr>
                            <a:rPr lang="en-GB" sz="2400" b="0" i="0" smtClean="0">
                              <a:latin typeface="Cambria Math" panose="02040503050406030204" pitchFamily="18" charset="0"/>
                            </a:rPr>
                            <m:t>U</m:t>
                          </m:r>
                        </m:sup>
                      </m:sSup>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𝑛</m:t>
                          </m:r>
                          <m:d>
                            <m:dPr>
                              <m:ctrlPr>
                                <a:rPr lang="en-GB" sz="2400" b="0" i="1" smtClean="0">
                                  <a:latin typeface="Cambria Math" panose="02040503050406030204" pitchFamily="18" charset="0"/>
                                </a:rPr>
                              </m:ctrlPr>
                            </m:dPr>
                            <m:e>
                              <m:r>
                                <a:rPr lang="en-GB" sz="2400" b="1" i="0" smtClean="0">
                                  <a:latin typeface="Cambria Math" panose="02040503050406030204" pitchFamily="18" charset="0"/>
                                </a:rPr>
                                <m:t>𝐫</m:t>
                              </m:r>
                            </m:e>
                          </m:d>
                        </m:e>
                      </m:d>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DFT</m:t>
                          </m:r>
                        </m:sup>
                      </m:sSup>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𝑛</m:t>
                          </m:r>
                          <m:d>
                            <m:dPr>
                              <m:ctrlPr>
                                <a:rPr lang="en-GB" sz="2400" b="0" i="1" smtClean="0">
                                  <a:latin typeface="Cambria Math" panose="02040503050406030204" pitchFamily="18" charset="0"/>
                                </a:rPr>
                              </m:ctrlPr>
                            </m:dPr>
                            <m:e>
                              <m:r>
                                <a:rPr lang="en-GB" sz="2400" b="1" i="0" smtClean="0">
                                  <a:latin typeface="Cambria Math" panose="02040503050406030204" pitchFamily="18" charset="0"/>
                                </a:rPr>
                                <m:t>𝐫</m:t>
                              </m:r>
                            </m:e>
                          </m:d>
                        </m:e>
                      </m:d>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Hub</m:t>
                          </m:r>
                        </m:sup>
                      </m:sSup>
                      <m:d>
                        <m:dPr>
                          <m:begChr m:val="["/>
                          <m:endChr m:val="]"/>
                          <m:ctrlPr>
                            <a:rPr lang="en-GB" sz="2400" b="0" i="1" smtClean="0">
                              <a:latin typeface="Cambria Math" panose="02040503050406030204" pitchFamily="18" charset="0"/>
                            </a:rPr>
                          </m:ctrlPr>
                        </m:dPr>
                        <m:e>
                          <m:d>
                            <m:dPr>
                              <m:begChr m:val="{"/>
                              <m:endChr m:val="}"/>
                              <m:ctrlPr>
                                <a:rPr lang="en-GB" sz="2400" b="0" i="1" smtClean="0">
                                  <a:latin typeface="Cambria Math" panose="02040503050406030204" pitchFamily="18" charset="0"/>
                                </a:rPr>
                              </m:ctrlPr>
                            </m:dPr>
                            <m:e>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𝑛</m:t>
                                  </m:r>
                                </m:e>
                                <m: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𝑚</m:t>
                                      </m:r>
                                    </m:e>
                                    <m:sub>
                                      <m:r>
                                        <a:rPr lang="en-GB" sz="2400" b="0" i="1" smtClean="0">
                                          <a:latin typeface="Cambria Math" panose="02040503050406030204" pitchFamily="18" charset="0"/>
                                        </a:rPr>
                                        <m:t>𝑙</m:t>
                                      </m:r>
                                    </m:sub>
                                  </m:sSub>
                                </m:sub>
                                <m:sup>
                                  <m:r>
                                    <a:rPr lang="en-GB" sz="2400" b="0" i="1" smtClean="0">
                                      <a:latin typeface="Cambria Math" panose="02040503050406030204" pitchFamily="18" charset="0"/>
                                    </a:rPr>
                                    <m:t>𝐼</m:t>
                                  </m:r>
                                  <m:r>
                                    <a:rPr lang="en-GB" sz="2400" i="1">
                                      <a:latin typeface="Cambria Math" panose="02040503050406030204" pitchFamily="18" charset="0"/>
                                      <a:ea typeface="Cambria Math" panose="02040503050406030204" pitchFamily="18" charset="0"/>
                                    </a:rPr>
                                    <m:t>𝜎</m:t>
                                  </m:r>
                                </m:sup>
                              </m:sSubSup>
                            </m:e>
                          </m:d>
                        </m:e>
                      </m:d>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DC</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𝑁</m:t>
                          </m:r>
                        </m:e>
                        <m:sup>
                          <m:r>
                            <a:rPr lang="en-GB" sz="2400" b="0" i="1" smtClean="0">
                              <a:latin typeface="Cambria Math" panose="02040503050406030204" pitchFamily="18" charset="0"/>
                            </a:rPr>
                            <m:t>𝐼</m:t>
                          </m:r>
                          <m:r>
                            <a:rPr lang="en-GB" sz="2400" b="0" i="1" smtClean="0">
                              <a:latin typeface="Cambria Math" panose="02040503050406030204" pitchFamily="18" charset="0"/>
                              <a:ea typeface="Cambria Math" panose="02040503050406030204" pitchFamily="18" charset="0"/>
                            </a:rPr>
                            <m:t>𝜎</m:t>
                          </m:r>
                        </m:sup>
                      </m:sSup>
                      <m:r>
                        <a:rPr lang="en-GB"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C14EC504-3A2C-7B07-04B5-168A1AD0B12A}"/>
                  </a:ext>
                </a:extLst>
              </p:cNvPr>
              <p:cNvSpPr txBox="1">
                <a:spLocks noRot="1" noChangeAspect="1" noMove="1" noResize="1" noEditPoints="1" noAdjustHandles="1" noChangeArrowheads="1" noChangeShapeType="1" noTextEdit="1"/>
              </p:cNvSpPr>
              <p:nvPr/>
            </p:nvSpPr>
            <p:spPr>
              <a:xfrm>
                <a:off x="2356845" y="2132113"/>
                <a:ext cx="7502760" cy="430311"/>
              </a:xfrm>
              <a:prstGeom prst="rect">
                <a:avLst/>
              </a:prstGeom>
              <a:blipFill>
                <a:blip r:embed="rId3"/>
                <a:stretch>
                  <a:fillRect l="-338" t="-2941" r="-845" b="-2647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9587C60-8C27-B53A-1DC3-6543B76E8D25}"/>
              </a:ext>
            </a:extLst>
          </p:cNvPr>
          <p:cNvSpPr txBox="1"/>
          <p:nvPr/>
        </p:nvSpPr>
        <p:spPr>
          <a:xfrm>
            <a:off x="479375" y="1484533"/>
            <a:ext cx="4624251" cy="461665"/>
          </a:xfrm>
          <a:prstGeom prst="rect">
            <a:avLst/>
          </a:prstGeom>
          <a:solidFill>
            <a:schemeClr val="accent3"/>
          </a:solidFill>
        </p:spPr>
        <p:txBody>
          <a:bodyPr wrap="square" rtlCol="0">
            <a:spAutoFit/>
          </a:bodyPr>
          <a:lstStyle/>
          <a:p>
            <a:pPr algn="ctr"/>
            <a:r>
              <a:rPr lang="en-US" sz="2400" dirty="0">
                <a:solidFill>
                  <a:schemeClr val="bg1"/>
                </a:solidFill>
              </a:rPr>
              <a:t>DFT+U (simplest) formulation</a:t>
            </a:r>
          </a:p>
        </p:txBody>
      </p:sp>
      <p:sp>
        <p:nvSpPr>
          <p:cNvPr id="2" name="Footer Placeholder 4">
            <a:extLst>
              <a:ext uri="{FF2B5EF4-FFF2-40B4-BE49-F238E27FC236}">
                <a16:creationId xmlns:a16="http://schemas.microsoft.com/office/drawing/2014/main" id="{75A085D2-9895-8145-A1DA-ADDF902A166B}"/>
              </a:ext>
            </a:extLst>
          </p:cNvPr>
          <p:cNvSpPr>
            <a:spLocks noGrp="1"/>
          </p:cNvSpPr>
          <p:nvPr>
            <p:ph type="ftr" sz="quarter" idx="11"/>
          </p:nvPr>
        </p:nvSpPr>
        <p:spPr>
          <a:xfrm>
            <a:off x="479375" y="6098758"/>
            <a:ext cx="10315295" cy="622717"/>
          </a:xfrm>
        </p:spPr>
        <p:txBody>
          <a:bodyPr/>
          <a:lstStyle/>
          <a:p>
            <a:r>
              <a:rPr lang="en-GB" sz="1400" b="0" i="0" u="none" strike="noStrike" dirty="0">
                <a:solidFill>
                  <a:srgbClr val="000000"/>
                </a:solidFill>
                <a:effectLst/>
              </a:rPr>
              <a:t>H. J. Kulik, </a:t>
            </a:r>
            <a:r>
              <a:rPr lang="en-GB" sz="1400" b="0" i="1" u="none" strike="noStrike" dirty="0">
                <a:solidFill>
                  <a:srgbClr val="000000"/>
                </a:solidFill>
                <a:effectLst/>
              </a:rPr>
              <a:t>The Journal of Chemical Physics</a:t>
            </a:r>
            <a:r>
              <a:rPr lang="en-GB" sz="1400" b="0" i="0" u="none" strike="noStrike" dirty="0">
                <a:solidFill>
                  <a:srgbClr val="000000"/>
                </a:solidFill>
                <a:effectLst/>
              </a:rPr>
              <a:t>, 2015, </a:t>
            </a:r>
            <a:r>
              <a:rPr lang="en-GB" sz="1400" b="1" i="0" u="none" strike="noStrike" dirty="0">
                <a:solidFill>
                  <a:srgbClr val="000000"/>
                </a:solidFill>
                <a:effectLst/>
              </a:rPr>
              <a:t>142</a:t>
            </a:r>
            <a:r>
              <a:rPr lang="en-GB" sz="1400" b="0" i="0" u="none" strike="noStrike" dirty="0">
                <a:solidFill>
                  <a:srgbClr val="000000"/>
                </a:solidFill>
                <a:effectLst/>
              </a:rPr>
              <a:t>, 240901.</a:t>
            </a:r>
          </a:p>
          <a:p>
            <a:r>
              <a:rPr lang="en-GB" sz="1400" b="0" i="0" u="none" strike="noStrike" dirty="0">
                <a:solidFill>
                  <a:srgbClr val="000000"/>
                </a:solidFill>
                <a:effectLst/>
              </a:rPr>
              <a:t>B. </a:t>
            </a:r>
            <a:r>
              <a:rPr lang="en-GB" sz="1400" b="0" i="0" u="none" strike="noStrike" dirty="0" err="1">
                <a:solidFill>
                  <a:srgbClr val="000000"/>
                </a:solidFill>
                <a:effectLst/>
              </a:rPr>
              <a:t>Himmetoglu</a:t>
            </a:r>
            <a:r>
              <a:rPr lang="en-GB" sz="1400" i="1" dirty="0">
                <a:solidFill>
                  <a:srgbClr val="000000"/>
                </a:solidFill>
              </a:rPr>
              <a:t> et al.</a:t>
            </a:r>
            <a:r>
              <a:rPr lang="en-GB" sz="1400" b="0" i="0" u="none" strike="noStrike" dirty="0">
                <a:solidFill>
                  <a:srgbClr val="000000"/>
                </a:solidFill>
                <a:effectLst/>
              </a:rPr>
              <a:t>, </a:t>
            </a:r>
            <a:r>
              <a:rPr lang="en-GB" sz="1400" b="0" i="1" u="none" strike="noStrike" dirty="0">
                <a:solidFill>
                  <a:srgbClr val="000000"/>
                </a:solidFill>
                <a:effectLst/>
              </a:rPr>
              <a:t>International Journal of Quantum Chemistry</a:t>
            </a:r>
            <a:r>
              <a:rPr lang="en-GB" sz="1400" b="0" i="0" u="none" strike="noStrike" dirty="0">
                <a:solidFill>
                  <a:srgbClr val="000000"/>
                </a:solidFill>
                <a:effectLst/>
              </a:rPr>
              <a:t>, 2013, </a:t>
            </a:r>
            <a:r>
              <a:rPr lang="en-GB" sz="1400" b="1" i="0" u="none" strike="noStrike" dirty="0">
                <a:solidFill>
                  <a:srgbClr val="000000"/>
                </a:solidFill>
                <a:effectLst/>
              </a:rPr>
              <a:t>114</a:t>
            </a:r>
            <a:r>
              <a:rPr lang="en-GB" sz="1400" b="0" i="0" u="none" strike="noStrike" dirty="0">
                <a:solidFill>
                  <a:srgbClr val="000000"/>
                </a:solidFill>
                <a:effectLst/>
              </a:rPr>
              <a:t>, 14–49.</a:t>
            </a:r>
          </a:p>
          <a:p>
            <a:r>
              <a:rPr lang="en-GB" sz="1400" b="0" i="0" u="none" strike="noStrike" dirty="0">
                <a:solidFill>
                  <a:srgbClr val="000000"/>
                </a:solidFill>
                <a:effectLst/>
              </a:rPr>
              <a:t>S. L. </a:t>
            </a:r>
            <a:r>
              <a:rPr lang="en-GB" sz="1400" b="0" i="0" u="none" strike="noStrike" dirty="0" err="1">
                <a:solidFill>
                  <a:srgbClr val="000000"/>
                </a:solidFill>
                <a:effectLst/>
              </a:rPr>
              <a:t>Dudarev</a:t>
            </a:r>
            <a:r>
              <a:rPr lang="en-GB" sz="1400" b="0" i="0" u="none" strike="noStrike" dirty="0">
                <a:solidFill>
                  <a:srgbClr val="000000"/>
                </a:solidFill>
                <a:effectLst/>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1998, </a:t>
            </a:r>
            <a:r>
              <a:rPr lang="en-GB" sz="1400" b="1" i="0" u="none" strike="noStrike" dirty="0">
                <a:solidFill>
                  <a:srgbClr val="000000"/>
                </a:solidFill>
                <a:effectLst/>
              </a:rPr>
              <a:t>57</a:t>
            </a:r>
            <a:r>
              <a:rPr lang="en-GB" sz="1400" b="0" i="0" u="none" strike="noStrike" dirty="0">
                <a:solidFill>
                  <a:srgbClr val="000000"/>
                </a:solidFill>
                <a:effectLst/>
              </a:rPr>
              <a:t>, 1505–1509.</a:t>
            </a:r>
          </a:p>
          <a:p>
            <a:r>
              <a:rPr lang="en-GB" sz="1400" b="0" i="0" u="none" strike="noStrike" dirty="0">
                <a:solidFill>
                  <a:srgbClr val="000000"/>
                </a:solidFill>
                <a:effectLst/>
              </a:rPr>
              <a:t>K. Capelle and V. L. Campo, </a:t>
            </a:r>
            <a:r>
              <a:rPr lang="en-GB" sz="1400" b="0" i="1" u="none" strike="noStrike" dirty="0">
                <a:solidFill>
                  <a:srgbClr val="000000"/>
                </a:solidFill>
                <a:effectLst/>
              </a:rPr>
              <a:t>Physics Reports</a:t>
            </a:r>
            <a:r>
              <a:rPr lang="en-GB" sz="1400" b="0" i="0" u="none" strike="noStrike" dirty="0">
                <a:solidFill>
                  <a:srgbClr val="000000"/>
                </a:solidFill>
                <a:effectLst/>
              </a:rPr>
              <a:t>, 2013, </a:t>
            </a:r>
            <a:r>
              <a:rPr lang="en-GB" sz="1400" b="1" i="0" u="none" strike="noStrike" dirty="0">
                <a:solidFill>
                  <a:srgbClr val="000000"/>
                </a:solidFill>
                <a:effectLst/>
              </a:rPr>
              <a:t>528</a:t>
            </a:r>
            <a:r>
              <a:rPr lang="en-GB" sz="1400" b="0" i="0" u="none" strike="noStrike" dirty="0">
                <a:solidFill>
                  <a:srgbClr val="000000"/>
                </a:solidFill>
                <a:effectLst/>
              </a:rPr>
              <a:t>, 91–159.</a:t>
            </a:r>
          </a:p>
        </p:txBody>
      </p:sp>
    </p:spTree>
    <p:extLst>
      <p:ext uri="{BB962C8B-B14F-4D97-AF65-F5344CB8AC3E}">
        <p14:creationId xmlns:p14="http://schemas.microsoft.com/office/powerpoint/2010/main" val="133024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0BCE07-EF0D-F4F1-030A-0CEBA084EB4C}"/>
              </a:ext>
            </a:extLst>
          </p:cNvPr>
          <p:cNvSpPr>
            <a:spLocks noGrp="1"/>
          </p:cNvSpPr>
          <p:nvPr>
            <p:ph type="title"/>
          </p:nvPr>
        </p:nvSpPr>
        <p:spPr/>
        <p:txBody>
          <a:bodyPr/>
          <a:lstStyle/>
          <a:p>
            <a:r>
              <a:rPr lang="en-US" dirty="0"/>
              <a:t>Quantum computers can make many currently infeasible problems feasible </a:t>
            </a:r>
          </a:p>
        </p:txBody>
      </p:sp>
      <p:pic>
        <p:nvPicPr>
          <p:cNvPr id="4106" name="Picture 10" descr="Classical Bit Vs Qubit. All the computational difference comes… | by  Abhishek Dubey | Medium">
            <a:extLst>
              <a:ext uri="{FF2B5EF4-FFF2-40B4-BE49-F238E27FC236}">
                <a16:creationId xmlns:a16="http://schemas.microsoft.com/office/drawing/2014/main" id="{C4AE1DED-52EF-52C0-A1E0-63E98FEA3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1" y="1029589"/>
            <a:ext cx="6245487" cy="342955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2">
            <a:extLst>
              <a:ext uri="{FF2B5EF4-FFF2-40B4-BE49-F238E27FC236}">
                <a16:creationId xmlns:a16="http://schemas.microsoft.com/office/drawing/2014/main" id="{415DDE6C-5388-FBF6-801C-0C58758A7809}"/>
              </a:ext>
            </a:extLst>
          </p:cNvPr>
          <p:cNvSpPr>
            <a:spLocks noGrp="1"/>
          </p:cNvSpPr>
          <p:nvPr>
            <p:ph type="ftr" sz="quarter" idx="11"/>
          </p:nvPr>
        </p:nvSpPr>
        <p:spPr>
          <a:xfrm>
            <a:off x="479375" y="6356350"/>
            <a:ext cx="5989765" cy="365125"/>
          </a:xfrm>
        </p:spPr>
        <p:txBody>
          <a:bodyPr/>
          <a:lstStyle/>
          <a:p>
            <a:r>
              <a:rPr lang="en-GB" sz="1400" dirty="0">
                <a:solidFill>
                  <a:schemeClr val="tx1"/>
                </a:solidFill>
              </a:rPr>
              <a:t>https://</a:t>
            </a:r>
            <a:r>
              <a:rPr lang="en-GB" sz="1400" dirty="0" err="1">
                <a:solidFill>
                  <a:schemeClr val="tx1"/>
                </a:solidFill>
              </a:rPr>
              <a:t>www.ibm.com</a:t>
            </a:r>
            <a:r>
              <a:rPr lang="en-GB" sz="1400" dirty="0">
                <a:solidFill>
                  <a:schemeClr val="tx1"/>
                </a:solidFill>
              </a:rPr>
              <a:t>/topics/quantum-computing</a:t>
            </a:r>
          </a:p>
        </p:txBody>
      </p:sp>
    </p:spTree>
    <p:extLst>
      <p:ext uri="{BB962C8B-B14F-4D97-AF65-F5344CB8AC3E}">
        <p14:creationId xmlns:p14="http://schemas.microsoft.com/office/powerpoint/2010/main" val="2343325196"/>
      </p:ext>
    </p:extLst>
  </p:cSld>
  <p:clrMapOvr>
    <a:masterClrMapping/>
  </p:clrMapOvr>
  <mc:AlternateContent xmlns:mc="http://schemas.openxmlformats.org/markup-compatibility/2006" xmlns:p14="http://schemas.microsoft.com/office/powerpoint/2010/main">
    <mc:Choice Requires="p14">
      <p:transition spd="slow" p14:dur="2000" advTm="44426"/>
    </mc:Choice>
    <mc:Fallback xmlns="">
      <p:transition spd="slow" advTm="4442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B52C6-92EE-6985-BD2C-64548DB5419F}"/>
              </a:ext>
            </a:extLst>
          </p:cNvPr>
          <p:cNvSpPr>
            <a:spLocks noGrp="1"/>
          </p:cNvSpPr>
          <p:nvPr>
            <p:ph type="title"/>
          </p:nvPr>
        </p:nvSpPr>
        <p:spPr/>
        <p:txBody>
          <a:bodyPr/>
          <a:lstStyle/>
          <a:p>
            <a:r>
              <a:rPr lang="en-US" dirty="0"/>
              <a:t>DFT+U – a short summary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4EC504-3A2C-7B07-04B5-168A1AD0B12A}"/>
                  </a:ext>
                </a:extLst>
              </p:cNvPr>
              <p:cNvSpPr txBox="1"/>
              <p:nvPr/>
            </p:nvSpPr>
            <p:spPr>
              <a:xfrm>
                <a:off x="2356845" y="2132113"/>
                <a:ext cx="7502760" cy="430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DFT</m:t>
                          </m:r>
                          <m:r>
                            <a:rPr lang="en-GB" sz="2400" b="0" i="0" smtClean="0">
                              <a:latin typeface="Cambria Math" panose="02040503050406030204" pitchFamily="18" charset="0"/>
                            </a:rPr>
                            <m:t>+</m:t>
                          </m:r>
                          <m:r>
                            <m:rPr>
                              <m:sty m:val="p"/>
                            </m:rPr>
                            <a:rPr lang="en-GB" sz="2400" b="0" i="0" smtClean="0">
                              <a:latin typeface="Cambria Math" panose="02040503050406030204" pitchFamily="18" charset="0"/>
                            </a:rPr>
                            <m:t>U</m:t>
                          </m:r>
                        </m:sup>
                      </m:sSup>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𝑛</m:t>
                          </m:r>
                          <m:d>
                            <m:dPr>
                              <m:ctrlPr>
                                <a:rPr lang="en-GB" sz="2400" b="0" i="1" smtClean="0">
                                  <a:latin typeface="Cambria Math" panose="02040503050406030204" pitchFamily="18" charset="0"/>
                                </a:rPr>
                              </m:ctrlPr>
                            </m:dPr>
                            <m:e>
                              <m:r>
                                <a:rPr lang="en-GB" sz="2400" b="1" i="0" smtClean="0">
                                  <a:latin typeface="Cambria Math" panose="02040503050406030204" pitchFamily="18" charset="0"/>
                                </a:rPr>
                                <m:t>𝐫</m:t>
                              </m:r>
                            </m:e>
                          </m:d>
                        </m:e>
                      </m:d>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DFT</m:t>
                          </m:r>
                        </m:sup>
                      </m:sSup>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𝑛</m:t>
                          </m:r>
                          <m:d>
                            <m:dPr>
                              <m:ctrlPr>
                                <a:rPr lang="en-GB" sz="2400" b="0" i="1" smtClean="0">
                                  <a:latin typeface="Cambria Math" panose="02040503050406030204" pitchFamily="18" charset="0"/>
                                </a:rPr>
                              </m:ctrlPr>
                            </m:dPr>
                            <m:e>
                              <m:r>
                                <a:rPr lang="en-GB" sz="2400" b="1" i="0" smtClean="0">
                                  <a:latin typeface="Cambria Math" panose="02040503050406030204" pitchFamily="18" charset="0"/>
                                </a:rPr>
                                <m:t>𝐫</m:t>
                              </m:r>
                            </m:e>
                          </m:d>
                        </m:e>
                      </m:d>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Hub</m:t>
                          </m:r>
                        </m:sup>
                      </m:sSup>
                      <m:d>
                        <m:dPr>
                          <m:begChr m:val="["/>
                          <m:endChr m:val="]"/>
                          <m:ctrlPr>
                            <a:rPr lang="en-GB" sz="2400" b="0" i="1" smtClean="0">
                              <a:latin typeface="Cambria Math" panose="02040503050406030204" pitchFamily="18" charset="0"/>
                            </a:rPr>
                          </m:ctrlPr>
                        </m:dPr>
                        <m:e>
                          <m:d>
                            <m:dPr>
                              <m:begChr m:val="{"/>
                              <m:endChr m:val="}"/>
                              <m:ctrlPr>
                                <a:rPr lang="en-GB" sz="2400" b="0" i="1" smtClean="0">
                                  <a:latin typeface="Cambria Math" panose="02040503050406030204" pitchFamily="18" charset="0"/>
                                </a:rPr>
                              </m:ctrlPr>
                            </m:dPr>
                            <m:e>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𝑛</m:t>
                                  </m:r>
                                </m:e>
                                <m: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𝑚</m:t>
                                      </m:r>
                                    </m:e>
                                    <m:sub>
                                      <m:r>
                                        <a:rPr lang="en-GB" sz="2400" b="0" i="1" smtClean="0">
                                          <a:latin typeface="Cambria Math" panose="02040503050406030204" pitchFamily="18" charset="0"/>
                                        </a:rPr>
                                        <m:t>𝑙</m:t>
                                      </m:r>
                                    </m:sub>
                                  </m:sSub>
                                </m:sub>
                                <m:sup>
                                  <m:r>
                                    <a:rPr lang="en-GB" sz="2400" b="0" i="1" smtClean="0">
                                      <a:latin typeface="Cambria Math" panose="02040503050406030204" pitchFamily="18" charset="0"/>
                                    </a:rPr>
                                    <m:t>𝐼</m:t>
                                  </m:r>
                                  <m:r>
                                    <a:rPr lang="en-GB" sz="2400" i="1">
                                      <a:latin typeface="Cambria Math" panose="02040503050406030204" pitchFamily="18" charset="0"/>
                                      <a:ea typeface="Cambria Math" panose="02040503050406030204" pitchFamily="18" charset="0"/>
                                    </a:rPr>
                                    <m:t>𝜎</m:t>
                                  </m:r>
                                </m:sup>
                              </m:sSubSup>
                            </m:e>
                          </m:d>
                        </m:e>
                      </m:d>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DC</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𝑁</m:t>
                          </m:r>
                        </m:e>
                        <m:sup>
                          <m:r>
                            <a:rPr lang="en-GB" sz="2400" b="0" i="1" smtClean="0">
                              <a:latin typeface="Cambria Math" panose="02040503050406030204" pitchFamily="18" charset="0"/>
                            </a:rPr>
                            <m:t>𝐼</m:t>
                          </m:r>
                          <m:r>
                            <a:rPr lang="en-GB" sz="2400" b="0" i="1" smtClean="0">
                              <a:latin typeface="Cambria Math" panose="02040503050406030204" pitchFamily="18" charset="0"/>
                              <a:ea typeface="Cambria Math" panose="02040503050406030204" pitchFamily="18" charset="0"/>
                            </a:rPr>
                            <m:t>𝜎</m:t>
                          </m:r>
                        </m:sup>
                      </m:sSup>
                      <m:r>
                        <a:rPr lang="en-GB"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C14EC504-3A2C-7B07-04B5-168A1AD0B12A}"/>
                  </a:ext>
                </a:extLst>
              </p:cNvPr>
              <p:cNvSpPr txBox="1">
                <a:spLocks noRot="1" noChangeAspect="1" noMove="1" noResize="1" noEditPoints="1" noAdjustHandles="1" noChangeArrowheads="1" noChangeShapeType="1" noTextEdit="1"/>
              </p:cNvSpPr>
              <p:nvPr/>
            </p:nvSpPr>
            <p:spPr>
              <a:xfrm>
                <a:off x="2356845" y="2132113"/>
                <a:ext cx="7502760" cy="430311"/>
              </a:xfrm>
              <a:prstGeom prst="rect">
                <a:avLst/>
              </a:prstGeom>
              <a:blipFill>
                <a:blip r:embed="rId3"/>
                <a:stretch>
                  <a:fillRect l="-338" t="-2941" r="-845" b="-264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1CD4DFE-C027-F621-306C-1285C9A3F92E}"/>
              </a:ext>
            </a:extLst>
          </p:cNvPr>
          <p:cNvSpPr txBox="1"/>
          <p:nvPr/>
        </p:nvSpPr>
        <p:spPr>
          <a:xfrm>
            <a:off x="1004556" y="2967334"/>
            <a:ext cx="3472425" cy="461665"/>
          </a:xfrm>
          <a:prstGeom prst="rect">
            <a:avLst/>
          </a:prstGeom>
          <a:noFill/>
        </p:spPr>
        <p:txBody>
          <a:bodyPr wrap="none" rtlCol="0">
            <a:spAutoFit/>
          </a:bodyPr>
          <a:lstStyle/>
          <a:p>
            <a:r>
              <a:rPr lang="en-US" sz="2400" dirty="0"/>
              <a:t>U – Coulomb parameter</a:t>
            </a:r>
          </a:p>
        </p:txBody>
      </p:sp>
      <p:sp>
        <p:nvSpPr>
          <p:cNvPr id="9" name="TextBox 8">
            <a:extLst>
              <a:ext uri="{FF2B5EF4-FFF2-40B4-BE49-F238E27FC236}">
                <a16:creationId xmlns:a16="http://schemas.microsoft.com/office/drawing/2014/main" id="{DDFD4A9F-00C0-3F07-D6AE-D094BD0DC670}"/>
              </a:ext>
            </a:extLst>
          </p:cNvPr>
          <p:cNvSpPr txBox="1"/>
          <p:nvPr/>
        </p:nvSpPr>
        <p:spPr>
          <a:xfrm>
            <a:off x="7681356" y="2967335"/>
            <a:ext cx="3506088" cy="461665"/>
          </a:xfrm>
          <a:prstGeom prst="rect">
            <a:avLst/>
          </a:prstGeom>
          <a:noFill/>
        </p:spPr>
        <p:txBody>
          <a:bodyPr wrap="none" rtlCol="0">
            <a:spAutoFit/>
          </a:bodyPr>
          <a:lstStyle/>
          <a:p>
            <a:r>
              <a:rPr lang="en-US" sz="2400" dirty="0"/>
              <a:t>J – exchange parameter</a:t>
            </a:r>
          </a:p>
        </p:txBody>
      </p:sp>
      <p:sp>
        <p:nvSpPr>
          <p:cNvPr id="10" name="TextBox 9">
            <a:extLst>
              <a:ext uri="{FF2B5EF4-FFF2-40B4-BE49-F238E27FC236}">
                <a16:creationId xmlns:a16="http://schemas.microsoft.com/office/drawing/2014/main" id="{29587C60-8C27-B53A-1DC3-6543B76E8D25}"/>
              </a:ext>
            </a:extLst>
          </p:cNvPr>
          <p:cNvSpPr txBox="1"/>
          <p:nvPr/>
        </p:nvSpPr>
        <p:spPr>
          <a:xfrm>
            <a:off x="479375" y="1484533"/>
            <a:ext cx="4624251" cy="461665"/>
          </a:xfrm>
          <a:prstGeom prst="rect">
            <a:avLst/>
          </a:prstGeom>
          <a:solidFill>
            <a:schemeClr val="accent3"/>
          </a:solidFill>
        </p:spPr>
        <p:txBody>
          <a:bodyPr wrap="square" rtlCol="0">
            <a:spAutoFit/>
          </a:bodyPr>
          <a:lstStyle/>
          <a:p>
            <a:pPr algn="ctr"/>
            <a:r>
              <a:rPr lang="en-US" sz="2400" dirty="0">
                <a:solidFill>
                  <a:schemeClr val="bg1"/>
                </a:solidFill>
              </a:rPr>
              <a:t>DFT+U (simplest) formulation</a:t>
            </a:r>
          </a:p>
        </p:txBody>
      </p:sp>
      <p:sp>
        <p:nvSpPr>
          <p:cNvPr id="12" name="TextBox 11">
            <a:extLst>
              <a:ext uri="{FF2B5EF4-FFF2-40B4-BE49-F238E27FC236}">
                <a16:creationId xmlns:a16="http://schemas.microsoft.com/office/drawing/2014/main" id="{7E660022-0693-D925-44D5-6560BD84310D}"/>
              </a:ext>
            </a:extLst>
          </p:cNvPr>
          <p:cNvSpPr txBox="1"/>
          <p:nvPr/>
        </p:nvSpPr>
        <p:spPr>
          <a:xfrm>
            <a:off x="2590294" y="3647657"/>
            <a:ext cx="7714725" cy="1200329"/>
          </a:xfrm>
          <a:prstGeom prst="rect">
            <a:avLst/>
          </a:prstGeom>
          <a:solidFill>
            <a:schemeClr val="accent3"/>
          </a:solidFill>
        </p:spPr>
        <p:txBody>
          <a:bodyPr wrap="square" rtlCol="0">
            <a:spAutoFit/>
          </a:bodyPr>
          <a:lstStyle/>
          <a:p>
            <a:pPr algn="ctr"/>
            <a:r>
              <a:rPr lang="en-US" sz="2400" i="1" dirty="0">
                <a:solidFill>
                  <a:schemeClr val="bg1"/>
                </a:solidFill>
              </a:rPr>
              <a:t>U</a:t>
            </a:r>
            <a:r>
              <a:rPr lang="en-US" sz="2400" dirty="0">
                <a:solidFill>
                  <a:schemeClr val="bg1"/>
                </a:solidFill>
              </a:rPr>
              <a:t> acts to increase localization, decrease the energy of filled states and increase the energy of unfilled states. </a:t>
            </a:r>
            <a:r>
              <a:rPr lang="en-US" sz="2400" i="1" dirty="0">
                <a:solidFill>
                  <a:schemeClr val="bg1"/>
                </a:solidFill>
              </a:rPr>
              <a:t>J</a:t>
            </a:r>
            <a:r>
              <a:rPr lang="en-US" sz="2400" dirty="0">
                <a:solidFill>
                  <a:schemeClr val="bg1"/>
                </a:solidFill>
              </a:rPr>
              <a:t> does the opposite.</a:t>
            </a:r>
          </a:p>
        </p:txBody>
      </p:sp>
      <p:sp>
        <p:nvSpPr>
          <p:cNvPr id="2" name="Footer Placeholder 4">
            <a:extLst>
              <a:ext uri="{FF2B5EF4-FFF2-40B4-BE49-F238E27FC236}">
                <a16:creationId xmlns:a16="http://schemas.microsoft.com/office/drawing/2014/main" id="{D1BCDFCF-1CDD-C9CA-1DCE-7731A62AFAA4}"/>
              </a:ext>
            </a:extLst>
          </p:cNvPr>
          <p:cNvSpPr>
            <a:spLocks noGrp="1"/>
          </p:cNvSpPr>
          <p:nvPr>
            <p:ph type="ftr" sz="quarter" idx="11"/>
          </p:nvPr>
        </p:nvSpPr>
        <p:spPr>
          <a:xfrm>
            <a:off x="479375" y="6098758"/>
            <a:ext cx="10315295" cy="622717"/>
          </a:xfrm>
        </p:spPr>
        <p:txBody>
          <a:bodyPr/>
          <a:lstStyle/>
          <a:p>
            <a:r>
              <a:rPr lang="en-GB" sz="1400" b="0" i="0" u="none" strike="noStrike" dirty="0">
                <a:solidFill>
                  <a:srgbClr val="000000"/>
                </a:solidFill>
                <a:effectLst/>
              </a:rPr>
              <a:t>H. J. Kulik, </a:t>
            </a:r>
            <a:r>
              <a:rPr lang="en-GB" sz="1400" b="0" i="1" u="none" strike="noStrike" dirty="0">
                <a:solidFill>
                  <a:srgbClr val="000000"/>
                </a:solidFill>
                <a:effectLst/>
              </a:rPr>
              <a:t>The Journal of Chemical Physics</a:t>
            </a:r>
            <a:r>
              <a:rPr lang="en-GB" sz="1400" b="0" i="0" u="none" strike="noStrike" dirty="0">
                <a:solidFill>
                  <a:srgbClr val="000000"/>
                </a:solidFill>
                <a:effectLst/>
              </a:rPr>
              <a:t>, 2015, </a:t>
            </a:r>
            <a:r>
              <a:rPr lang="en-GB" sz="1400" b="1" i="0" u="none" strike="noStrike" dirty="0">
                <a:solidFill>
                  <a:srgbClr val="000000"/>
                </a:solidFill>
                <a:effectLst/>
              </a:rPr>
              <a:t>142</a:t>
            </a:r>
            <a:r>
              <a:rPr lang="en-GB" sz="1400" b="0" i="0" u="none" strike="noStrike" dirty="0">
                <a:solidFill>
                  <a:srgbClr val="000000"/>
                </a:solidFill>
                <a:effectLst/>
              </a:rPr>
              <a:t>, 240901.</a:t>
            </a:r>
          </a:p>
          <a:p>
            <a:r>
              <a:rPr lang="en-GB" sz="1400" b="0" i="0" u="none" strike="noStrike" dirty="0">
                <a:solidFill>
                  <a:srgbClr val="000000"/>
                </a:solidFill>
                <a:effectLst/>
              </a:rPr>
              <a:t>B. </a:t>
            </a:r>
            <a:r>
              <a:rPr lang="en-GB" sz="1400" b="0" i="0" u="none" strike="noStrike" dirty="0" err="1">
                <a:solidFill>
                  <a:srgbClr val="000000"/>
                </a:solidFill>
                <a:effectLst/>
              </a:rPr>
              <a:t>Himmetoglu</a:t>
            </a:r>
            <a:r>
              <a:rPr lang="en-GB" sz="1400" i="1" dirty="0">
                <a:solidFill>
                  <a:srgbClr val="000000"/>
                </a:solidFill>
              </a:rPr>
              <a:t> et al.</a:t>
            </a:r>
            <a:r>
              <a:rPr lang="en-GB" sz="1400" b="0" i="0" u="none" strike="noStrike" dirty="0">
                <a:solidFill>
                  <a:srgbClr val="000000"/>
                </a:solidFill>
                <a:effectLst/>
              </a:rPr>
              <a:t>, </a:t>
            </a:r>
            <a:r>
              <a:rPr lang="en-GB" sz="1400" b="0" i="1" u="none" strike="noStrike" dirty="0">
                <a:solidFill>
                  <a:srgbClr val="000000"/>
                </a:solidFill>
                <a:effectLst/>
              </a:rPr>
              <a:t>International Journal of Quantum Chemistry</a:t>
            </a:r>
            <a:r>
              <a:rPr lang="en-GB" sz="1400" b="0" i="0" u="none" strike="noStrike" dirty="0">
                <a:solidFill>
                  <a:srgbClr val="000000"/>
                </a:solidFill>
                <a:effectLst/>
              </a:rPr>
              <a:t>, 2013, </a:t>
            </a:r>
            <a:r>
              <a:rPr lang="en-GB" sz="1400" b="1" i="0" u="none" strike="noStrike" dirty="0">
                <a:solidFill>
                  <a:srgbClr val="000000"/>
                </a:solidFill>
                <a:effectLst/>
              </a:rPr>
              <a:t>114</a:t>
            </a:r>
            <a:r>
              <a:rPr lang="en-GB" sz="1400" b="0" i="0" u="none" strike="noStrike" dirty="0">
                <a:solidFill>
                  <a:srgbClr val="000000"/>
                </a:solidFill>
                <a:effectLst/>
              </a:rPr>
              <a:t>, 14–49.</a:t>
            </a:r>
          </a:p>
          <a:p>
            <a:r>
              <a:rPr lang="en-GB" sz="1400" b="0" i="0" u="none" strike="noStrike" dirty="0">
                <a:solidFill>
                  <a:srgbClr val="000000"/>
                </a:solidFill>
                <a:effectLst/>
              </a:rPr>
              <a:t>S. L. </a:t>
            </a:r>
            <a:r>
              <a:rPr lang="en-GB" sz="1400" b="0" i="0" u="none" strike="noStrike" dirty="0" err="1">
                <a:solidFill>
                  <a:srgbClr val="000000"/>
                </a:solidFill>
                <a:effectLst/>
              </a:rPr>
              <a:t>Dudarev</a:t>
            </a:r>
            <a:r>
              <a:rPr lang="en-GB" sz="1400" b="0" i="0" u="none" strike="noStrike" dirty="0">
                <a:solidFill>
                  <a:srgbClr val="000000"/>
                </a:solidFill>
                <a:effectLst/>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1998, </a:t>
            </a:r>
            <a:r>
              <a:rPr lang="en-GB" sz="1400" b="1" i="0" u="none" strike="noStrike" dirty="0">
                <a:solidFill>
                  <a:srgbClr val="000000"/>
                </a:solidFill>
                <a:effectLst/>
              </a:rPr>
              <a:t>57</a:t>
            </a:r>
            <a:r>
              <a:rPr lang="en-GB" sz="1400" b="0" i="0" u="none" strike="noStrike" dirty="0">
                <a:solidFill>
                  <a:srgbClr val="000000"/>
                </a:solidFill>
                <a:effectLst/>
              </a:rPr>
              <a:t>, 1505–1509.</a:t>
            </a:r>
          </a:p>
          <a:p>
            <a:r>
              <a:rPr lang="en-GB" sz="1400" b="0" i="0" u="none" strike="noStrike" dirty="0">
                <a:solidFill>
                  <a:srgbClr val="000000"/>
                </a:solidFill>
                <a:effectLst/>
              </a:rPr>
              <a:t>K. Capelle and V. L. Campo, </a:t>
            </a:r>
            <a:r>
              <a:rPr lang="en-GB" sz="1400" b="0" i="1" u="none" strike="noStrike" dirty="0">
                <a:solidFill>
                  <a:srgbClr val="000000"/>
                </a:solidFill>
                <a:effectLst/>
              </a:rPr>
              <a:t>Physics Reports</a:t>
            </a:r>
            <a:r>
              <a:rPr lang="en-GB" sz="1400" b="0" i="0" u="none" strike="noStrike" dirty="0">
                <a:solidFill>
                  <a:srgbClr val="000000"/>
                </a:solidFill>
                <a:effectLst/>
              </a:rPr>
              <a:t>, 2013, </a:t>
            </a:r>
            <a:r>
              <a:rPr lang="en-GB" sz="1400" b="1" i="0" u="none" strike="noStrike" dirty="0">
                <a:solidFill>
                  <a:srgbClr val="000000"/>
                </a:solidFill>
                <a:effectLst/>
              </a:rPr>
              <a:t>528</a:t>
            </a:r>
            <a:r>
              <a:rPr lang="en-GB" sz="1400" b="0" i="0" u="none" strike="noStrike" dirty="0">
                <a:solidFill>
                  <a:srgbClr val="000000"/>
                </a:solidFill>
                <a:effectLst/>
              </a:rPr>
              <a:t>, 91–159.</a:t>
            </a:r>
          </a:p>
        </p:txBody>
      </p:sp>
    </p:spTree>
    <p:extLst>
      <p:ext uri="{BB962C8B-B14F-4D97-AF65-F5344CB8AC3E}">
        <p14:creationId xmlns:p14="http://schemas.microsoft.com/office/powerpoint/2010/main" val="3427278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B52C6-92EE-6985-BD2C-64548DB5419F}"/>
              </a:ext>
            </a:extLst>
          </p:cNvPr>
          <p:cNvSpPr>
            <a:spLocks noGrp="1"/>
          </p:cNvSpPr>
          <p:nvPr>
            <p:ph type="title"/>
          </p:nvPr>
        </p:nvSpPr>
        <p:spPr/>
        <p:txBody>
          <a:bodyPr/>
          <a:lstStyle/>
          <a:p>
            <a:r>
              <a:rPr lang="en-US" dirty="0"/>
              <a:t>DFT+U – a short summary</a:t>
            </a:r>
          </a:p>
        </p:txBody>
      </p:sp>
      <p:sp>
        <p:nvSpPr>
          <p:cNvPr id="5" name="Footer Placeholder 4">
            <a:extLst>
              <a:ext uri="{FF2B5EF4-FFF2-40B4-BE49-F238E27FC236}">
                <a16:creationId xmlns:a16="http://schemas.microsoft.com/office/drawing/2014/main" id="{8C5AD397-59EF-DF92-0171-94B86AA53E4E}"/>
              </a:ext>
            </a:extLst>
          </p:cNvPr>
          <p:cNvSpPr>
            <a:spLocks noGrp="1"/>
          </p:cNvSpPr>
          <p:nvPr>
            <p:ph type="ftr" sz="quarter" idx="11"/>
          </p:nvPr>
        </p:nvSpPr>
        <p:spPr>
          <a:xfrm>
            <a:off x="479375" y="6098758"/>
            <a:ext cx="10315295" cy="622717"/>
          </a:xfrm>
        </p:spPr>
        <p:txBody>
          <a:bodyPr/>
          <a:lstStyle/>
          <a:p>
            <a:r>
              <a:rPr lang="en-GB" sz="1400" b="0" i="0" u="none" strike="noStrike" dirty="0">
                <a:solidFill>
                  <a:srgbClr val="000000"/>
                </a:solidFill>
                <a:effectLst/>
              </a:rPr>
              <a:t>H. J. Kulik, </a:t>
            </a:r>
            <a:r>
              <a:rPr lang="en-GB" sz="1400" b="0" i="1" u="none" strike="noStrike" dirty="0">
                <a:solidFill>
                  <a:srgbClr val="000000"/>
                </a:solidFill>
                <a:effectLst/>
              </a:rPr>
              <a:t>The Journal of Chemical Physics</a:t>
            </a:r>
            <a:r>
              <a:rPr lang="en-GB" sz="1400" b="0" i="0" u="none" strike="noStrike" dirty="0">
                <a:solidFill>
                  <a:srgbClr val="000000"/>
                </a:solidFill>
                <a:effectLst/>
              </a:rPr>
              <a:t>, 2015, </a:t>
            </a:r>
            <a:r>
              <a:rPr lang="en-GB" sz="1400" b="1" i="0" u="none" strike="noStrike" dirty="0">
                <a:solidFill>
                  <a:srgbClr val="000000"/>
                </a:solidFill>
                <a:effectLst/>
              </a:rPr>
              <a:t>142</a:t>
            </a:r>
            <a:r>
              <a:rPr lang="en-GB" sz="1400" b="0" i="0" u="none" strike="noStrike" dirty="0">
                <a:solidFill>
                  <a:srgbClr val="000000"/>
                </a:solidFill>
                <a:effectLst/>
              </a:rPr>
              <a:t>, 240901.</a:t>
            </a:r>
          </a:p>
          <a:p>
            <a:r>
              <a:rPr lang="en-GB" sz="1400" b="0" i="0" u="none" strike="noStrike" dirty="0">
                <a:solidFill>
                  <a:srgbClr val="000000"/>
                </a:solidFill>
                <a:effectLst/>
              </a:rPr>
              <a:t>B. </a:t>
            </a:r>
            <a:r>
              <a:rPr lang="en-GB" sz="1400" b="0" i="0" u="none" strike="noStrike" dirty="0" err="1">
                <a:solidFill>
                  <a:srgbClr val="000000"/>
                </a:solidFill>
                <a:effectLst/>
              </a:rPr>
              <a:t>Himmetoglu</a:t>
            </a:r>
            <a:r>
              <a:rPr lang="en-GB" sz="1400" i="1" dirty="0">
                <a:solidFill>
                  <a:srgbClr val="000000"/>
                </a:solidFill>
              </a:rPr>
              <a:t> et al.</a:t>
            </a:r>
            <a:r>
              <a:rPr lang="en-GB" sz="1400" b="0" i="0" u="none" strike="noStrike" dirty="0">
                <a:solidFill>
                  <a:srgbClr val="000000"/>
                </a:solidFill>
                <a:effectLst/>
              </a:rPr>
              <a:t>, </a:t>
            </a:r>
            <a:r>
              <a:rPr lang="en-GB" sz="1400" b="0" i="1" u="none" strike="noStrike" dirty="0">
                <a:solidFill>
                  <a:srgbClr val="000000"/>
                </a:solidFill>
                <a:effectLst/>
              </a:rPr>
              <a:t>International Journal of Quantum Chemistry</a:t>
            </a:r>
            <a:r>
              <a:rPr lang="en-GB" sz="1400" b="0" i="0" u="none" strike="noStrike" dirty="0">
                <a:solidFill>
                  <a:srgbClr val="000000"/>
                </a:solidFill>
                <a:effectLst/>
              </a:rPr>
              <a:t>, 2013, </a:t>
            </a:r>
            <a:r>
              <a:rPr lang="en-GB" sz="1400" b="1" i="0" u="none" strike="noStrike" dirty="0">
                <a:solidFill>
                  <a:srgbClr val="000000"/>
                </a:solidFill>
                <a:effectLst/>
              </a:rPr>
              <a:t>114</a:t>
            </a:r>
            <a:r>
              <a:rPr lang="en-GB" sz="1400" b="0" i="0" u="none" strike="noStrike" dirty="0">
                <a:solidFill>
                  <a:srgbClr val="000000"/>
                </a:solidFill>
                <a:effectLst/>
              </a:rPr>
              <a:t>, 14–49.</a:t>
            </a:r>
          </a:p>
          <a:p>
            <a:r>
              <a:rPr lang="en-GB" sz="1400" b="0" i="0" u="none" strike="noStrike" dirty="0">
                <a:solidFill>
                  <a:srgbClr val="000000"/>
                </a:solidFill>
                <a:effectLst/>
              </a:rPr>
              <a:t>S. L. </a:t>
            </a:r>
            <a:r>
              <a:rPr lang="en-GB" sz="1400" b="0" i="0" u="none" strike="noStrike" dirty="0" err="1">
                <a:solidFill>
                  <a:srgbClr val="000000"/>
                </a:solidFill>
                <a:effectLst/>
              </a:rPr>
              <a:t>Dudarev</a:t>
            </a:r>
            <a:r>
              <a:rPr lang="en-GB" sz="1400" b="0" i="0" u="none" strike="noStrike" dirty="0">
                <a:solidFill>
                  <a:srgbClr val="000000"/>
                </a:solidFill>
                <a:effectLst/>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1998, </a:t>
            </a:r>
            <a:r>
              <a:rPr lang="en-GB" sz="1400" b="1" i="0" u="none" strike="noStrike" dirty="0">
                <a:solidFill>
                  <a:srgbClr val="000000"/>
                </a:solidFill>
                <a:effectLst/>
              </a:rPr>
              <a:t>57</a:t>
            </a:r>
            <a:r>
              <a:rPr lang="en-GB" sz="1400" b="0" i="0" u="none" strike="noStrike" dirty="0">
                <a:solidFill>
                  <a:srgbClr val="000000"/>
                </a:solidFill>
                <a:effectLst/>
              </a:rPr>
              <a:t>, 1505–1509.</a:t>
            </a:r>
          </a:p>
          <a:p>
            <a:r>
              <a:rPr lang="en-GB" sz="1400" b="0" i="0" u="none" strike="noStrike" dirty="0">
                <a:solidFill>
                  <a:srgbClr val="000000"/>
                </a:solidFill>
                <a:effectLst/>
              </a:rPr>
              <a:t>K. Capelle and V. L. Campo, </a:t>
            </a:r>
            <a:r>
              <a:rPr lang="en-GB" sz="1400" b="0" i="1" u="none" strike="noStrike" dirty="0">
                <a:solidFill>
                  <a:srgbClr val="000000"/>
                </a:solidFill>
                <a:effectLst/>
              </a:rPr>
              <a:t>Physics Reports</a:t>
            </a:r>
            <a:r>
              <a:rPr lang="en-GB" sz="1400" b="0" i="0" u="none" strike="noStrike" dirty="0">
                <a:solidFill>
                  <a:srgbClr val="000000"/>
                </a:solidFill>
                <a:effectLst/>
              </a:rPr>
              <a:t>, 2013, </a:t>
            </a:r>
            <a:r>
              <a:rPr lang="en-GB" sz="1400" b="1" i="0" u="none" strike="noStrike" dirty="0">
                <a:solidFill>
                  <a:srgbClr val="000000"/>
                </a:solidFill>
                <a:effectLst/>
              </a:rPr>
              <a:t>528</a:t>
            </a:r>
            <a:r>
              <a:rPr lang="en-GB" sz="1400" b="0" i="0" u="none" strike="noStrike" dirty="0">
                <a:solidFill>
                  <a:srgbClr val="000000"/>
                </a:solidFill>
                <a:effectLst/>
              </a:rPr>
              <a:t>, 91–159.</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4EC504-3A2C-7B07-04B5-168A1AD0B12A}"/>
                  </a:ext>
                </a:extLst>
              </p:cNvPr>
              <p:cNvSpPr txBox="1"/>
              <p:nvPr/>
            </p:nvSpPr>
            <p:spPr>
              <a:xfrm>
                <a:off x="2356845" y="2132113"/>
                <a:ext cx="7502760" cy="430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DFT</m:t>
                          </m:r>
                          <m:r>
                            <a:rPr lang="en-GB" sz="2400" b="0" i="0" smtClean="0">
                              <a:latin typeface="Cambria Math" panose="02040503050406030204" pitchFamily="18" charset="0"/>
                            </a:rPr>
                            <m:t>+</m:t>
                          </m:r>
                          <m:r>
                            <m:rPr>
                              <m:sty m:val="p"/>
                            </m:rPr>
                            <a:rPr lang="en-GB" sz="2400" b="0" i="0" smtClean="0">
                              <a:latin typeface="Cambria Math" panose="02040503050406030204" pitchFamily="18" charset="0"/>
                            </a:rPr>
                            <m:t>U</m:t>
                          </m:r>
                        </m:sup>
                      </m:sSup>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𝑛</m:t>
                          </m:r>
                          <m:d>
                            <m:dPr>
                              <m:ctrlPr>
                                <a:rPr lang="en-GB" sz="2400" b="0" i="1" smtClean="0">
                                  <a:latin typeface="Cambria Math" panose="02040503050406030204" pitchFamily="18" charset="0"/>
                                </a:rPr>
                              </m:ctrlPr>
                            </m:dPr>
                            <m:e>
                              <m:r>
                                <a:rPr lang="en-GB" sz="2400" b="1" i="0" smtClean="0">
                                  <a:latin typeface="Cambria Math" panose="02040503050406030204" pitchFamily="18" charset="0"/>
                                </a:rPr>
                                <m:t>𝐫</m:t>
                              </m:r>
                            </m:e>
                          </m:d>
                        </m:e>
                      </m:d>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DFT</m:t>
                          </m:r>
                        </m:sup>
                      </m:sSup>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𝑛</m:t>
                          </m:r>
                          <m:d>
                            <m:dPr>
                              <m:ctrlPr>
                                <a:rPr lang="en-GB" sz="2400" b="0" i="1" smtClean="0">
                                  <a:latin typeface="Cambria Math" panose="02040503050406030204" pitchFamily="18" charset="0"/>
                                </a:rPr>
                              </m:ctrlPr>
                            </m:dPr>
                            <m:e>
                              <m:r>
                                <a:rPr lang="en-GB" sz="2400" b="1" i="0" smtClean="0">
                                  <a:latin typeface="Cambria Math" panose="02040503050406030204" pitchFamily="18" charset="0"/>
                                </a:rPr>
                                <m:t>𝐫</m:t>
                              </m:r>
                            </m:e>
                          </m:d>
                        </m:e>
                      </m:d>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Hub</m:t>
                          </m:r>
                        </m:sup>
                      </m:sSup>
                      <m:d>
                        <m:dPr>
                          <m:begChr m:val="["/>
                          <m:endChr m:val="]"/>
                          <m:ctrlPr>
                            <a:rPr lang="en-GB" sz="2400" b="0" i="1" smtClean="0">
                              <a:latin typeface="Cambria Math" panose="02040503050406030204" pitchFamily="18" charset="0"/>
                            </a:rPr>
                          </m:ctrlPr>
                        </m:dPr>
                        <m:e>
                          <m:d>
                            <m:dPr>
                              <m:begChr m:val="{"/>
                              <m:endChr m:val="}"/>
                              <m:ctrlPr>
                                <a:rPr lang="en-GB" sz="2400" b="0" i="1" smtClean="0">
                                  <a:latin typeface="Cambria Math" panose="02040503050406030204" pitchFamily="18" charset="0"/>
                                </a:rPr>
                              </m:ctrlPr>
                            </m:dPr>
                            <m:e>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𝑛</m:t>
                                  </m:r>
                                </m:e>
                                <m: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𝑚</m:t>
                                      </m:r>
                                    </m:e>
                                    <m:sub>
                                      <m:r>
                                        <a:rPr lang="en-GB" sz="2400" b="0" i="1" smtClean="0">
                                          <a:latin typeface="Cambria Math" panose="02040503050406030204" pitchFamily="18" charset="0"/>
                                        </a:rPr>
                                        <m:t>𝑙</m:t>
                                      </m:r>
                                    </m:sub>
                                  </m:sSub>
                                </m:sub>
                                <m:sup>
                                  <m:r>
                                    <a:rPr lang="en-GB" sz="2400" b="0" i="1" smtClean="0">
                                      <a:latin typeface="Cambria Math" panose="02040503050406030204" pitchFamily="18" charset="0"/>
                                    </a:rPr>
                                    <m:t>𝐼</m:t>
                                  </m:r>
                                  <m:r>
                                    <a:rPr lang="en-GB" sz="2400" i="1">
                                      <a:latin typeface="Cambria Math" panose="02040503050406030204" pitchFamily="18" charset="0"/>
                                      <a:ea typeface="Cambria Math" panose="02040503050406030204" pitchFamily="18" charset="0"/>
                                    </a:rPr>
                                    <m:t>𝜎</m:t>
                                  </m:r>
                                </m:sup>
                              </m:sSubSup>
                            </m:e>
                          </m:d>
                        </m:e>
                      </m:d>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m:rPr>
                              <m:sty m:val="p"/>
                            </m:rPr>
                            <a:rPr lang="en-GB" sz="2400" b="0" i="0" smtClean="0">
                              <a:latin typeface="Cambria Math" panose="02040503050406030204" pitchFamily="18" charset="0"/>
                            </a:rPr>
                            <m:t>DC</m:t>
                          </m:r>
                        </m:sup>
                      </m:sSup>
                      <m:r>
                        <a:rPr lang="en-GB" sz="2400" b="0" i="1" smtClean="0">
                          <a:latin typeface="Cambria Math" panose="02040503050406030204" pitchFamily="18" charset="0"/>
                        </a:rPr>
                        <m:t>[</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𝑁</m:t>
                          </m:r>
                        </m:e>
                        <m:sup>
                          <m:r>
                            <a:rPr lang="en-GB" sz="2400" b="0" i="1" smtClean="0">
                              <a:latin typeface="Cambria Math" panose="02040503050406030204" pitchFamily="18" charset="0"/>
                            </a:rPr>
                            <m:t>𝐼</m:t>
                          </m:r>
                          <m:r>
                            <a:rPr lang="en-GB" sz="2400" b="0" i="1" smtClean="0">
                              <a:latin typeface="Cambria Math" panose="02040503050406030204" pitchFamily="18" charset="0"/>
                              <a:ea typeface="Cambria Math" panose="02040503050406030204" pitchFamily="18" charset="0"/>
                            </a:rPr>
                            <m:t>𝜎</m:t>
                          </m:r>
                        </m:sup>
                      </m:sSup>
                      <m:r>
                        <a:rPr lang="en-GB"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C14EC504-3A2C-7B07-04B5-168A1AD0B12A}"/>
                  </a:ext>
                </a:extLst>
              </p:cNvPr>
              <p:cNvSpPr txBox="1">
                <a:spLocks noRot="1" noChangeAspect="1" noMove="1" noResize="1" noEditPoints="1" noAdjustHandles="1" noChangeArrowheads="1" noChangeShapeType="1" noTextEdit="1"/>
              </p:cNvSpPr>
              <p:nvPr/>
            </p:nvSpPr>
            <p:spPr>
              <a:xfrm>
                <a:off x="2356845" y="2132113"/>
                <a:ext cx="7502760" cy="430311"/>
              </a:xfrm>
              <a:prstGeom prst="rect">
                <a:avLst/>
              </a:prstGeom>
              <a:blipFill>
                <a:blip r:embed="rId3"/>
                <a:stretch>
                  <a:fillRect l="-338" t="-2941" r="-845" b="-264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1CD4DFE-C027-F621-306C-1285C9A3F92E}"/>
              </a:ext>
            </a:extLst>
          </p:cNvPr>
          <p:cNvSpPr txBox="1"/>
          <p:nvPr/>
        </p:nvSpPr>
        <p:spPr>
          <a:xfrm>
            <a:off x="1004556" y="2967334"/>
            <a:ext cx="3472425" cy="461665"/>
          </a:xfrm>
          <a:prstGeom prst="rect">
            <a:avLst/>
          </a:prstGeom>
          <a:noFill/>
        </p:spPr>
        <p:txBody>
          <a:bodyPr wrap="none" rtlCol="0">
            <a:spAutoFit/>
          </a:bodyPr>
          <a:lstStyle/>
          <a:p>
            <a:r>
              <a:rPr lang="en-US" sz="2400" dirty="0"/>
              <a:t>U – Coulomb parameter</a:t>
            </a:r>
          </a:p>
        </p:txBody>
      </p:sp>
      <p:sp>
        <p:nvSpPr>
          <p:cNvPr id="9" name="TextBox 8">
            <a:extLst>
              <a:ext uri="{FF2B5EF4-FFF2-40B4-BE49-F238E27FC236}">
                <a16:creationId xmlns:a16="http://schemas.microsoft.com/office/drawing/2014/main" id="{DDFD4A9F-00C0-3F07-D6AE-D094BD0DC670}"/>
              </a:ext>
            </a:extLst>
          </p:cNvPr>
          <p:cNvSpPr txBox="1"/>
          <p:nvPr/>
        </p:nvSpPr>
        <p:spPr>
          <a:xfrm>
            <a:off x="7681356" y="2967335"/>
            <a:ext cx="3506088" cy="461665"/>
          </a:xfrm>
          <a:prstGeom prst="rect">
            <a:avLst/>
          </a:prstGeom>
          <a:noFill/>
        </p:spPr>
        <p:txBody>
          <a:bodyPr wrap="none" rtlCol="0">
            <a:spAutoFit/>
          </a:bodyPr>
          <a:lstStyle/>
          <a:p>
            <a:r>
              <a:rPr lang="en-US" sz="2400" dirty="0"/>
              <a:t>J – exchange parameter</a:t>
            </a:r>
          </a:p>
        </p:txBody>
      </p:sp>
      <p:sp>
        <p:nvSpPr>
          <p:cNvPr id="10" name="TextBox 9">
            <a:extLst>
              <a:ext uri="{FF2B5EF4-FFF2-40B4-BE49-F238E27FC236}">
                <a16:creationId xmlns:a16="http://schemas.microsoft.com/office/drawing/2014/main" id="{29587C60-8C27-B53A-1DC3-6543B76E8D25}"/>
              </a:ext>
            </a:extLst>
          </p:cNvPr>
          <p:cNvSpPr txBox="1"/>
          <p:nvPr/>
        </p:nvSpPr>
        <p:spPr>
          <a:xfrm>
            <a:off x="479375" y="1484533"/>
            <a:ext cx="4624251" cy="461665"/>
          </a:xfrm>
          <a:prstGeom prst="rect">
            <a:avLst/>
          </a:prstGeom>
          <a:solidFill>
            <a:schemeClr val="accent3"/>
          </a:solidFill>
        </p:spPr>
        <p:txBody>
          <a:bodyPr wrap="square" rtlCol="0">
            <a:spAutoFit/>
          </a:bodyPr>
          <a:lstStyle/>
          <a:p>
            <a:pPr algn="ctr"/>
            <a:r>
              <a:rPr lang="en-US" sz="2400" dirty="0">
                <a:solidFill>
                  <a:schemeClr val="bg1"/>
                </a:solidFill>
              </a:rPr>
              <a:t>DFT+U (simplest) formulation</a:t>
            </a:r>
          </a:p>
        </p:txBody>
      </p:sp>
      <p:sp>
        <p:nvSpPr>
          <p:cNvPr id="12" name="TextBox 11">
            <a:extLst>
              <a:ext uri="{FF2B5EF4-FFF2-40B4-BE49-F238E27FC236}">
                <a16:creationId xmlns:a16="http://schemas.microsoft.com/office/drawing/2014/main" id="{7E660022-0693-D925-44D5-6560BD84310D}"/>
              </a:ext>
            </a:extLst>
          </p:cNvPr>
          <p:cNvSpPr txBox="1"/>
          <p:nvPr/>
        </p:nvSpPr>
        <p:spPr>
          <a:xfrm>
            <a:off x="2590294" y="3647657"/>
            <a:ext cx="7714725" cy="1200329"/>
          </a:xfrm>
          <a:prstGeom prst="rect">
            <a:avLst/>
          </a:prstGeom>
          <a:solidFill>
            <a:schemeClr val="accent3"/>
          </a:solidFill>
        </p:spPr>
        <p:txBody>
          <a:bodyPr wrap="square" rtlCol="0">
            <a:spAutoFit/>
          </a:bodyPr>
          <a:lstStyle/>
          <a:p>
            <a:pPr algn="ctr"/>
            <a:r>
              <a:rPr lang="en-US" sz="2400" i="1" dirty="0">
                <a:solidFill>
                  <a:schemeClr val="bg1"/>
                </a:solidFill>
              </a:rPr>
              <a:t>U</a:t>
            </a:r>
            <a:r>
              <a:rPr lang="en-US" sz="2400" dirty="0">
                <a:solidFill>
                  <a:schemeClr val="bg1"/>
                </a:solidFill>
              </a:rPr>
              <a:t> acts to increase localization, decrease the energy of filled states and increase the energy of unfilled states. </a:t>
            </a:r>
            <a:r>
              <a:rPr lang="en-US" sz="2400" i="1" dirty="0">
                <a:solidFill>
                  <a:schemeClr val="bg1"/>
                </a:solidFill>
              </a:rPr>
              <a:t>J</a:t>
            </a:r>
            <a:r>
              <a:rPr lang="en-US" sz="2400" dirty="0">
                <a:solidFill>
                  <a:schemeClr val="bg1"/>
                </a:solidFill>
              </a:rPr>
              <a:t> does the opposite.</a:t>
            </a:r>
          </a:p>
        </p:txBody>
      </p:sp>
      <p:sp>
        <p:nvSpPr>
          <p:cNvPr id="14" name="TextBox 13">
            <a:extLst>
              <a:ext uri="{FF2B5EF4-FFF2-40B4-BE49-F238E27FC236}">
                <a16:creationId xmlns:a16="http://schemas.microsoft.com/office/drawing/2014/main" id="{143FF84E-1122-824A-6C7B-F0A410269AC1}"/>
              </a:ext>
            </a:extLst>
          </p:cNvPr>
          <p:cNvSpPr txBox="1"/>
          <p:nvPr/>
        </p:nvSpPr>
        <p:spPr>
          <a:xfrm>
            <a:off x="479375" y="5452459"/>
            <a:ext cx="7471446" cy="461665"/>
          </a:xfrm>
          <a:prstGeom prst="rect">
            <a:avLst/>
          </a:prstGeom>
          <a:solidFill>
            <a:schemeClr val="accent5">
              <a:lumMod val="60000"/>
              <a:lumOff val="40000"/>
            </a:schemeClr>
          </a:solidFill>
        </p:spPr>
        <p:txBody>
          <a:bodyPr wrap="square" rtlCol="0">
            <a:spAutoFit/>
          </a:bodyPr>
          <a:lstStyle/>
          <a:p>
            <a:pPr algn="ctr"/>
            <a:r>
              <a:rPr lang="en-US" sz="2400" dirty="0">
                <a:solidFill>
                  <a:schemeClr val="bg1"/>
                </a:solidFill>
              </a:rPr>
              <a:t>Popular simplifying assumption (</a:t>
            </a:r>
            <a:r>
              <a:rPr lang="en-US" sz="2400" dirty="0" err="1">
                <a:solidFill>
                  <a:schemeClr val="bg1"/>
                </a:solidFill>
              </a:rPr>
              <a:t>Dudarev</a:t>
            </a:r>
            <a:r>
              <a:rPr lang="en-US" sz="2400" dirty="0">
                <a:solidFill>
                  <a:schemeClr val="bg1"/>
                </a:solidFill>
              </a:rPr>
              <a:t>): </a:t>
            </a:r>
            <a:r>
              <a:rPr lang="en-US" sz="2400" i="1" dirty="0" err="1">
                <a:solidFill>
                  <a:schemeClr val="bg1"/>
                </a:solidFill>
              </a:rPr>
              <a:t>U</a:t>
            </a:r>
            <a:r>
              <a:rPr lang="en-US" sz="2400" baseline="-25000" dirty="0" err="1">
                <a:solidFill>
                  <a:schemeClr val="bg1"/>
                </a:solidFill>
              </a:rPr>
              <a:t>eff</a:t>
            </a:r>
            <a:r>
              <a:rPr lang="en-US" sz="2400" dirty="0">
                <a:solidFill>
                  <a:schemeClr val="bg1"/>
                </a:solidFill>
              </a:rPr>
              <a:t> = </a:t>
            </a:r>
            <a:r>
              <a:rPr lang="en-US" sz="2400" i="1" dirty="0">
                <a:solidFill>
                  <a:schemeClr val="bg1"/>
                </a:solidFill>
              </a:rPr>
              <a:t>U</a:t>
            </a:r>
            <a:r>
              <a:rPr lang="en-US" sz="2400" dirty="0">
                <a:solidFill>
                  <a:schemeClr val="bg1"/>
                </a:solidFill>
              </a:rPr>
              <a:t> - </a:t>
            </a:r>
            <a:r>
              <a:rPr lang="en-US" sz="2400" i="1" dirty="0">
                <a:solidFill>
                  <a:schemeClr val="bg1"/>
                </a:solidFill>
              </a:rPr>
              <a:t>J</a:t>
            </a:r>
          </a:p>
        </p:txBody>
      </p:sp>
    </p:spTree>
    <p:extLst>
      <p:ext uri="{BB962C8B-B14F-4D97-AF65-F5344CB8AC3E}">
        <p14:creationId xmlns:p14="http://schemas.microsoft.com/office/powerpoint/2010/main" val="2397582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5F68FB-3AA7-F9FF-6D30-B2ED3D7A5059}"/>
              </a:ext>
            </a:extLst>
          </p:cNvPr>
          <p:cNvSpPr>
            <a:spLocks noGrp="1"/>
          </p:cNvSpPr>
          <p:nvPr>
            <p:ph type="title"/>
          </p:nvPr>
        </p:nvSpPr>
        <p:spPr/>
        <p:txBody>
          <a:bodyPr/>
          <a:lstStyle/>
          <a:p>
            <a:r>
              <a:rPr lang="en-US" dirty="0"/>
              <a:t>DFT+U addresses the self-interaction error</a:t>
            </a:r>
          </a:p>
        </p:txBody>
      </p:sp>
      <p:pic>
        <p:nvPicPr>
          <p:cNvPr id="8" name="Main graphic">
            <a:extLst>
              <a:ext uri="{FF2B5EF4-FFF2-40B4-BE49-F238E27FC236}">
                <a16:creationId xmlns:a16="http://schemas.microsoft.com/office/drawing/2014/main" id="{E2319E1C-BD65-E686-501A-47C301C45CAB}"/>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113693" y="1086652"/>
            <a:ext cx="4667928" cy="5191329"/>
          </a:xfrm>
          <a:prstGeom prst="rect">
            <a:avLst/>
          </a:prstGeom>
          <a:ln>
            <a:noFill/>
          </a:ln>
        </p:spPr>
      </p:pic>
      <p:sp>
        <p:nvSpPr>
          <p:cNvPr id="9" name="TextBox 8">
            <a:extLst>
              <a:ext uri="{FF2B5EF4-FFF2-40B4-BE49-F238E27FC236}">
                <a16:creationId xmlns:a16="http://schemas.microsoft.com/office/drawing/2014/main" id="{FF13ADD8-87B8-95C5-07A3-D7AB861AA29F}"/>
              </a:ext>
            </a:extLst>
          </p:cNvPr>
          <p:cNvSpPr txBox="1"/>
          <p:nvPr/>
        </p:nvSpPr>
        <p:spPr>
          <a:xfrm>
            <a:off x="8822168" y="1108464"/>
            <a:ext cx="1761801" cy="923330"/>
          </a:xfrm>
          <a:prstGeom prst="rect">
            <a:avLst/>
          </a:prstGeom>
          <a:solidFill>
            <a:schemeClr val="accent3"/>
          </a:solidFill>
        </p:spPr>
        <p:txBody>
          <a:bodyPr wrap="square" rtlCol="0">
            <a:spAutoFit/>
          </a:bodyPr>
          <a:lstStyle/>
          <a:p>
            <a:r>
              <a:rPr lang="en-US" dirty="0">
                <a:solidFill>
                  <a:schemeClr val="bg1"/>
                </a:solidFill>
              </a:rPr>
              <a:t>CeO</a:t>
            </a:r>
            <a:r>
              <a:rPr lang="en-US" baseline="-25000" dirty="0">
                <a:solidFill>
                  <a:schemeClr val="bg1"/>
                </a:solidFill>
              </a:rPr>
              <a:t>2</a:t>
            </a:r>
            <a:r>
              <a:rPr lang="en-US" dirty="0">
                <a:solidFill>
                  <a:schemeClr val="bg1"/>
                </a:solidFill>
              </a:rPr>
              <a:t> with an oxygen vacancy</a:t>
            </a:r>
          </a:p>
        </p:txBody>
      </p:sp>
      <p:sp>
        <p:nvSpPr>
          <p:cNvPr id="12" name="TextBox 11">
            <a:extLst>
              <a:ext uri="{FF2B5EF4-FFF2-40B4-BE49-F238E27FC236}">
                <a16:creationId xmlns:a16="http://schemas.microsoft.com/office/drawing/2014/main" id="{7FCC5985-D99E-486F-7F44-1AD961DA576A}"/>
              </a:ext>
            </a:extLst>
          </p:cNvPr>
          <p:cNvSpPr txBox="1"/>
          <p:nvPr/>
        </p:nvSpPr>
        <p:spPr>
          <a:xfrm>
            <a:off x="8889954" y="3814789"/>
            <a:ext cx="1982638" cy="923330"/>
          </a:xfrm>
          <a:prstGeom prst="rect">
            <a:avLst/>
          </a:prstGeom>
          <a:solidFill>
            <a:schemeClr val="accent6"/>
          </a:solidFill>
        </p:spPr>
        <p:txBody>
          <a:bodyPr wrap="square" rtlCol="0">
            <a:spAutoFit/>
          </a:bodyPr>
          <a:lstStyle/>
          <a:p>
            <a:r>
              <a:rPr lang="en-US" dirty="0">
                <a:solidFill>
                  <a:schemeClr val="bg1"/>
                </a:solidFill>
              </a:rPr>
              <a:t>U enforces </a:t>
            </a:r>
            <a:r>
              <a:rPr lang="en-US" dirty="0" err="1">
                <a:solidFill>
                  <a:schemeClr val="bg1"/>
                </a:solidFill>
              </a:rPr>
              <a:t>localisation</a:t>
            </a:r>
            <a:r>
              <a:rPr lang="en-US" dirty="0">
                <a:solidFill>
                  <a:schemeClr val="bg1"/>
                </a:solidFill>
              </a:rPr>
              <a:t> of the electron density</a:t>
            </a:r>
          </a:p>
        </p:txBody>
      </p:sp>
      <p:sp>
        <p:nvSpPr>
          <p:cNvPr id="24" name="Footer Placeholder 2">
            <a:extLst>
              <a:ext uri="{FF2B5EF4-FFF2-40B4-BE49-F238E27FC236}">
                <a16:creationId xmlns:a16="http://schemas.microsoft.com/office/drawing/2014/main" id="{5F623244-C482-18DA-B03B-DB9DDD41A8A5}"/>
              </a:ext>
            </a:extLst>
          </p:cNvPr>
          <p:cNvSpPr txBox="1">
            <a:spLocks/>
          </p:cNvSpPr>
          <p:nvPr/>
        </p:nvSpPr>
        <p:spPr>
          <a:xfrm>
            <a:off x="479375" y="6439258"/>
            <a:ext cx="6935878" cy="36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rgbClr val="000000"/>
                </a:solidFill>
              </a:rPr>
              <a:t>B. </a:t>
            </a:r>
            <a:r>
              <a:rPr lang="en-GB" sz="1400" dirty="0" err="1">
                <a:solidFill>
                  <a:srgbClr val="000000"/>
                </a:solidFill>
              </a:rPr>
              <a:t>Himmetoglu</a:t>
            </a:r>
            <a:r>
              <a:rPr lang="en-GB" sz="1400" dirty="0">
                <a:solidFill>
                  <a:srgbClr val="000000"/>
                </a:solidFill>
              </a:rPr>
              <a:t> </a:t>
            </a:r>
            <a:r>
              <a:rPr lang="en-GB" sz="1400" i="1" dirty="0">
                <a:solidFill>
                  <a:srgbClr val="000000"/>
                </a:solidFill>
              </a:rPr>
              <a:t>et al.</a:t>
            </a:r>
            <a:r>
              <a:rPr lang="en-GB" sz="1400" dirty="0">
                <a:solidFill>
                  <a:srgbClr val="000000"/>
                </a:solidFill>
              </a:rPr>
              <a:t>, </a:t>
            </a:r>
            <a:r>
              <a:rPr lang="en-GB" sz="1400" i="1" dirty="0">
                <a:solidFill>
                  <a:srgbClr val="000000"/>
                </a:solidFill>
              </a:rPr>
              <a:t>International Journal of Quantum Chemistry</a:t>
            </a:r>
            <a:r>
              <a:rPr lang="en-GB" sz="1400" dirty="0">
                <a:solidFill>
                  <a:srgbClr val="000000"/>
                </a:solidFill>
              </a:rPr>
              <a:t>, 2013, </a:t>
            </a:r>
            <a:r>
              <a:rPr lang="en-GB" sz="1400" b="1" dirty="0">
                <a:solidFill>
                  <a:srgbClr val="000000"/>
                </a:solidFill>
              </a:rPr>
              <a:t>114</a:t>
            </a:r>
            <a:r>
              <a:rPr lang="en-GB" sz="1400" dirty="0">
                <a:solidFill>
                  <a:srgbClr val="000000"/>
                </a:solidFill>
              </a:rPr>
              <a:t>, 14–49. </a:t>
            </a:r>
          </a:p>
          <a:p>
            <a:endParaRPr lang="en-GB" dirty="0"/>
          </a:p>
        </p:txBody>
      </p:sp>
      <p:sp>
        <p:nvSpPr>
          <p:cNvPr id="25" name="Rectangle 24">
            <a:extLst>
              <a:ext uri="{FF2B5EF4-FFF2-40B4-BE49-F238E27FC236}">
                <a16:creationId xmlns:a16="http://schemas.microsoft.com/office/drawing/2014/main" id="{DCFB056E-A483-1696-CB56-7F5E37108446}"/>
              </a:ext>
            </a:extLst>
          </p:cNvPr>
          <p:cNvSpPr/>
          <p:nvPr/>
        </p:nvSpPr>
        <p:spPr>
          <a:xfrm rot="16200000">
            <a:off x="2865251" y="2107601"/>
            <a:ext cx="2361946" cy="3200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DOS</a:t>
            </a:r>
          </a:p>
        </p:txBody>
      </p:sp>
      <p:sp>
        <p:nvSpPr>
          <p:cNvPr id="26" name="Rectangle 25">
            <a:extLst>
              <a:ext uri="{FF2B5EF4-FFF2-40B4-BE49-F238E27FC236}">
                <a16:creationId xmlns:a16="http://schemas.microsoft.com/office/drawing/2014/main" id="{5F6071CE-688D-6CDD-5FC8-79740CF6F350}"/>
              </a:ext>
            </a:extLst>
          </p:cNvPr>
          <p:cNvSpPr/>
          <p:nvPr/>
        </p:nvSpPr>
        <p:spPr>
          <a:xfrm>
            <a:off x="4265023" y="3448596"/>
            <a:ext cx="1920240" cy="210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27" name="Rectangle 26">
            <a:extLst>
              <a:ext uri="{FF2B5EF4-FFF2-40B4-BE49-F238E27FC236}">
                <a16:creationId xmlns:a16="http://schemas.microsoft.com/office/drawing/2014/main" id="{524151E1-DCCA-7A4E-5894-75B1E5DF0EC3}"/>
              </a:ext>
            </a:extLst>
          </p:cNvPr>
          <p:cNvSpPr/>
          <p:nvPr/>
        </p:nvSpPr>
        <p:spPr>
          <a:xfrm rot="16200000">
            <a:off x="2865249" y="4829862"/>
            <a:ext cx="2361946" cy="3200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DOS</a:t>
            </a:r>
          </a:p>
        </p:txBody>
      </p:sp>
      <p:sp>
        <p:nvSpPr>
          <p:cNvPr id="28" name="Rectangle 27">
            <a:extLst>
              <a:ext uri="{FF2B5EF4-FFF2-40B4-BE49-F238E27FC236}">
                <a16:creationId xmlns:a16="http://schemas.microsoft.com/office/drawing/2014/main" id="{897B2707-7FE2-90E8-617B-F01A72284D2C}"/>
              </a:ext>
            </a:extLst>
          </p:cNvPr>
          <p:cNvSpPr/>
          <p:nvPr/>
        </p:nvSpPr>
        <p:spPr>
          <a:xfrm>
            <a:off x="4265023" y="6067778"/>
            <a:ext cx="1920240" cy="210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29" name="Rectangle 28">
            <a:extLst>
              <a:ext uri="{FF2B5EF4-FFF2-40B4-BE49-F238E27FC236}">
                <a16:creationId xmlns:a16="http://schemas.microsoft.com/office/drawing/2014/main" id="{D3C31A81-6834-EF63-4BF4-C5640189687F}"/>
              </a:ext>
            </a:extLst>
          </p:cNvPr>
          <p:cNvSpPr/>
          <p:nvPr/>
        </p:nvSpPr>
        <p:spPr>
          <a:xfrm>
            <a:off x="3886201" y="6065754"/>
            <a:ext cx="705393" cy="210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Rectangle 29">
            <a:extLst>
              <a:ext uri="{FF2B5EF4-FFF2-40B4-BE49-F238E27FC236}">
                <a16:creationId xmlns:a16="http://schemas.microsoft.com/office/drawing/2014/main" id="{F8E28957-A683-80E0-B4A2-3EE1FCBFA58E}"/>
              </a:ext>
            </a:extLst>
          </p:cNvPr>
          <p:cNvSpPr/>
          <p:nvPr/>
        </p:nvSpPr>
        <p:spPr>
          <a:xfrm rot="16200000">
            <a:off x="3644998" y="3546535"/>
            <a:ext cx="705393" cy="231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B267FFC6-8FE9-733A-9086-C3CD79120877}"/>
              </a:ext>
            </a:extLst>
          </p:cNvPr>
          <p:cNvSpPr txBox="1"/>
          <p:nvPr/>
        </p:nvSpPr>
        <p:spPr>
          <a:xfrm>
            <a:off x="3145488" y="3814789"/>
            <a:ext cx="968205" cy="369332"/>
          </a:xfrm>
          <a:prstGeom prst="rect">
            <a:avLst/>
          </a:prstGeom>
          <a:solidFill>
            <a:schemeClr val="accent6"/>
          </a:solidFill>
        </p:spPr>
        <p:txBody>
          <a:bodyPr wrap="square" rtlCol="0">
            <a:spAutoFit/>
          </a:bodyPr>
          <a:lstStyle/>
          <a:p>
            <a:r>
              <a:rPr lang="en-US" dirty="0">
                <a:solidFill>
                  <a:schemeClr val="bg1"/>
                </a:solidFill>
              </a:rPr>
              <a:t>DFT+U</a:t>
            </a:r>
          </a:p>
        </p:txBody>
      </p:sp>
      <p:sp>
        <p:nvSpPr>
          <p:cNvPr id="10" name="TextBox 9">
            <a:extLst>
              <a:ext uri="{FF2B5EF4-FFF2-40B4-BE49-F238E27FC236}">
                <a16:creationId xmlns:a16="http://schemas.microsoft.com/office/drawing/2014/main" id="{12303F77-0525-21E9-C4AD-CA5317BFB297}"/>
              </a:ext>
            </a:extLst>
          </p:cNvPr>
          <p:cNvSpPr txBox="1"/>
          <p:nvPr/>
        </p:nvSpPr>
        <p:spPr>
          <a:xfrm>
            <a:off x="2617536" y="1117239"/>
            <a:ext cx="1496157" cy="369332"/>
          </a:xfrm>
          <a:prstGeom prst="rect">
            <a:avLst/>
          </a:prstGeom>
          <a:solidFill>
            <a:schemeClr val="accent3"/>
          </a:solidFill>
        </p:spPr>
        <p:txBody>
          <a:bodyPr wrap="square" rtlCol="0">
            <a:spAutoFit/>
          </a:bodyPr>
          <a:lstStyle/>
          <a:p>
            <a:r>
              <a:rPr lang="en-US" dirty="0">
                <a:solidFill>
                  <a:schemeClr val="bg1"/>
                </a:solidFill>
              </a:rPr>
              <a:t>Regular DFT</a:t>
            </a:r>
          </a:p>
        </p:txBody>
      </p:sp>
    </p:spTree>
    <p:extLst>
      <p:ext uri="{BB962C8B-B14F-4D97-AF65-F5344CB8AC3E}">
        <p14:creationId xmlns:p14="http://schemas.microsoft.com/office/powerpoint/2010/main" val="3669071029"/>
      </p:ext>
    </p:extLst>
  </p:cSld>
  <p:clrMapOvr>
    <a:masterClrMapping/>
  </p:clrMapOvr>
  <mc:AlternateContent xmlns:mc="http://schemas.openxmlformats.org/markup-compatibility/2006" xmlns:p14="http://schemas.microsoft.com/office/powerpoint/2010/main">
    <mc:Choice Requires="p14">
      <p:transition spd="slow" p14:dur="2000" advTm="80151"/>
    </mc:Choice>
    <mc:Fallback xmlns="">
      <p:transition spd="slow" advTm="8015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DFT+U addresses the derivative discontinuity</a:t>
            </a:r>
          </a:p>
        </p:txBody>
      </p:sp>
      <p:pic>
        <p:nvPicPr>
          <p:cNvPr id="4" name="Picture 2" descr="Figure 1">
            <a:extLst>
              <a:ext uri="{FF2B5EF4-FFF2-40B4-BE49-F238E27FC236}">
                <a16:creationId xmlns:a16="http://schemas.microsoft.com/office/drawing/2014/main" id="{BC22E7C8-28F4-AE61-9304-39D24EB8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9436"/>
            <a:ext cx="5842000" cy="404266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4">
            <a:extLst>
              <a:ext uri="{FF2B5EF4-FFF2-40B4-BE49-F238E27FC236}">
                <a16:creationId xmlns:a16="http://schemas.microsoft.com/office/drawing/2014/main" id="{4794D324-624E-7AA7-3542-1D01DA165F55}"/>
              </a:ext>
            </a:extLst>
          </p:cNvPr>
          <p:cNvSpPr>
            <a:spLocks noGrp="1"/>
          </p:cNvSpPr>
          <p:nvPr>
            <p:ph type="ftr" sz="quarter" idx="11"/>
          </p:nvPr>
        </p:nvSpPr>
        <p:spPr>
          <a:xfrm>
            <a:off x="479375" y="6356350"/>
            <a:ext cx="8688376" cy="365125"/>
          </a:xfrm>
        </p:spPr>
        <p:txBody>
          <a:bodyPr/>
          <a:lstStyle/>
          <a:p>
            <a:r>
              <a:rPr lang="en-GB" sz="1400" b="0" i="0" u="none" strike="noStrike" dirty="0">
                <a:solidFill>
                  <a:srgbClr val="000000"/>
                </a:solidFill>
                <a:effectLst/>
              </a:rPr>
              <a:t>P. Mori-Sánchez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Letters</a:t>
            </a:r>
            <a:r>
              <a:rPr lang="en-GB" sz="1400" b="0" i="0" u="none" strike="noStrike" dirty="0">
                <a:solidFill>
                  <a:srgbClr val="000000"/>
                </a:solidFill>
                <a:effectLst/>
              </a:rPr>
              <a:t>, 2008, </a:t>
            </a:r>
            <a:r>
              <a:rPr lang="en-GB" sz="1400" b="1" i="0" u="none" strike="noStrike" dirty="0">
                <a:solidFill>
                  <a:srgbClr val="000000"/>
                </a:solidFill>
                <a:effectLst/>
              </a:rPr>
              <a:t>100</a:t>
            </a:r>
            <a:r>
              <a:rPr lang="en-GB" sz="1400" b="0" i="0" u="none" strike="noStrike" dirty="0">
                <a:solidFill>
                  <a:srgbClr val="000000"/>
                </a:solidFill>
                <a:effectLst/>
              </a:rPr>
              <a:t>. </a:t>
            </a:r>
          </a:p>
          <a:p>
            <a:r>
              <a:rPr lang="en-GB" sz="1400" b="0" i="0" u="none" strike="noStrike" dirty="0">
                <a:solidFill>
                  <a:srgbClr val="000000"/>
                </a:solidFill>
                <a:effectLst/>
              </a:rPr>
              <a:t>B. </a:t>
            </a:r>
            <a:r>
              <a:rPr lang="en-GB" sz="1400" b="0" i="0" u="none" strike="noStrike" dirty="0" err="1">
                <a:solidFill>
                  <a:srgbClr val="000000"/>
                </a:solidFill>
                <a:effectLst/>
              </a:rPr>
              <a:t>Meredig</a:t>
            </a:r>
            <a:r>
              <a:rPr lang="en-GB" sz="1400" dirty="0">
                <a:solidFill>
                  <a:srgbClr val="000000"/>
                </a:solidFill>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 </a:t>
            </a:r>
          </a:p>
        </p:txBody>
      </p:sp>
    </p:spTree>
    <p:extLst>
      <p:ext uri="{BB962C8B-B14F-4D97-AF65-F5344CB8AC3E}">
        <p14:creationId xmlns:p14="http://schemas.microsoft.com/office/powerpoint/2010/main" val="1703408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a:t>DFT+U addresses the derivative discontinuity</a:t>
            </a:r>
            <a:endParaRPr lang="en-US" dirty="0"/>
          </a:p>
        </p:txBody>
      </p:sp>
      <p:sp>
        <p:nvSpPr>
          <p:cNvPr id="14" name="Footer Placeholder 4">
            <a:extLst>
              <a:ext uri="{FF2B5EF4-FFF2-40B4-BE49-F238E27FC236}">
                <a16:creationId xmlns:a16="http://schemas.microsoft.com/office/drawing/2014/main" id="{FD8DC889-EA08-1F03-2F02-7E3BB3F9F940}"/>
              </a:ext>
            </a:extLst>
          </p:cNvPr>
          <p:cNvSpPr>
            <a:spLocks noGrp="1"/>
          </p:cNvSpPr>
          <p:nvPr>
            <p:ph type="ftr" sz="quarter" idx="11"/>
          </p:nvPr>
        </p:nvSpPr>
        <p:spPr>
          <a:xfrm>
            <a:off x="479375" y="6356350"/>
            <a:ext cx="8688376" cy="365125"/>
          </a:xfrm>
        </p:spPr>
        <p:txBody>
          <a:bodyPr/>
          <a:lstStyle/>
          <a:p>
            <a:r>
              <a:rPr lang="en-GB" sz="1400" b="0" i="0" u="none" strike="noStrike" dirty="0">
                <a:solidFill>
                  <a:srgbClr val="000000"/>
                </a:solidFill>
                <a:effectLst/>
              </a:rPr>
              <a:t>P. Mori-Sánchez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Letters</a:t>
            </a:r>
            <a:r>
              <a:rPr lang="en-GB" sz="1400" b="0" i="0" u="none" strike="noStrike" dirty="0">
                <a:solidFill>
                  <a:srgbClr val="000000"/>
                </a:solidFill>
                <a:effectLst/>
              </a:rPr>
              <a:t>, 2008, </a:t>
            </a:r>
            <a:r>
              <a:rPr lang="en-GB" sz="1400" b="1" i="0" u="none" strike="noStrike" dirty="0">
                <a:solidFill>
                  <a:srgbClr val="000000"/>
                </a:solidFill>
                <a:effectLst/>
              </a:rPr>
              <a:t>100</a:t>
            </a:r>
            <a:r>
              <a:rPr lang="en-GB" sz="1400" b="0" i="0" u="none" strike="noStrike" dirty="0">
                <a:solidFill>
                  <a:srgbClr val="000000"/>
                </a:solidFill>
                <a:effectLst/>
              </a:rPr>
              <a:t>. </a:t>
            </a:r>
          </a:p>
          <a:p>
            <a:r>
              <a:rPr lang="en-GB" sz="1400" b="0" i="0" u="none" strike="noStrike" dirty="0">
                <a:solidFill>
                  <a:srgbClr val="000000"/>
                </a:solidFill>
                <a:effectLst/>
              </a:rPr>
              <a:t>B. </a:t>
            </a:r>
            <a:r>
              <a:rPr lang="en-GB" sz="1400" b="0" i="0" u="none" strike="noStrike" dirty="0" err="1">
                <a:solidFill>
                  <a:srgbClr val="000000"/>
                </a:solidFill>
                <a:effectLst/>
              </a:rPr>
              <a:t>Meredig</a:t>
            </a:r>
            <a:r>
              <a:rPr lang="en-GB" sz="1400" dirty="0">
                <a:solidFill>
                  <a:srgbClr val="000000"/>
                </a:solidFill>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 </a:t>
            </a:r>
          </a:p>
        </p:txBody>
      </p:sp>
      <p:pic>
        <p:nvPicPr>
          <p:cNvPr id="3" name="Picture 2" descr="Figure 3">
            <a:extLst>
              <a:ext uri="{FF2B5EF4-FFF2-40B4-BE49-F238E27FC236}">
                <a16:creationId xmlns:a16="http://schemas.microsoft.com/office/drawing/2014/main" id="{100BC50F-8203-9EBF-A762-A62559CA0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1895031"/>
            <a:ext cx="6350000" cy="3467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ure 1">
            <a:extLst>
              <a:ext uri="{FF2B5EF4-FFF2-40B4-BE49-F238E27FC236}">
                <a16:creationId xmlns:a16="http://schemas.microsoft.com/office/drawing/2014/main" id="{17DFD350-C42C-147A-DE35-7CAEE35BE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19436"/>
            <a:ext cx="5842000" cy="40426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88B378-DE93-ACD8-4C12-83CA4EE46ABB}"/>
              </a:ext>
            </a:extLst>
          </p:cNvPr>
          <p:cNvSpPr txBox="1"/>
          <p:nvPr/>
        </p:nvSpPr>
        <p:spPr>
          <a:xfrm>
            <a:off x="5842000" y="1400274"/>
            <a:ext cx="6350000" cy="461665"/>
          </a:xfrm>
          <a:prstGeom prst="rect">
            <a:avLst/>
          </a:prstGeom>
          <a:solidFill>
            <a:schemeClr val="accent3"/>
          </a:solidFill>
        </p:spPr>
        <p:txBody>
          <a:bodyPr wrap="square" rtlCol="0">
            <a:spAutoFit/>
          </a:bodyPr>
          <a:lstStyle/>
          <a:p>
            <a:pPr algn="ctr"/>
            <a:r>
              <a:rPr lang="en-US" sz="2400" dirty="0">
                <a:solidFill>
                  <a:schemeClr val="bg1"/>
                </a:solidFill>
              </a:rPr>
              <a:t>DFT+U addresses these problems</a:t>
            </a:r>
          </a:p>
        </p:txBody>
      </p:sp>
    </p:spTree>
    <p:extLst>
      <p:ext uri="{BB962C8B-B14F-4D97-AF65-F5344CB8AC3E}">
        <p14:creationId xmlns:p14="http://schemas.microsoft.com/office/powerpoint/2010/main" val="1083761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286EB-B4AA-1EC7-945D-F8C82B8B9E89}"/>
              </a:ext>
            </a:extLst>
          </p:cNvPr>
          <p:cNvSpPr>
            <a:spLocks noGrp="1"/>
          </p:cNvSpPr>
          <p:nvPr>
            <p:ph type="title"/>
          </p:nvPr>
        </p:nvSpPr>
        <p:spPr/>
        <p:txBody>
          <a:bodyPr/>
          <a:lstStyle/>
          <a:p>
            <a:r>
              <a:rPr lang="en-US" dirty="0"/>
              <a:t>DFT+U is traditionally applied to d-orbitals</a:t>
            </a:r>
          </a:p>
        </p:txBody>
      </p:sp>
      <p:sp>
        <p:nvSpPr>
          <p:cNvPr id="5" name="Footer Placeholder 4">
            <a:extLst>
              <a:ext uri="{FF2B5EF4-FFF2-40B4-BE49-F238E27FC236}">
                <a16:creationId xmlns:a16="http://schemas.microsoft.com/office/drawing/2014/main" id="{9FB707FC-C39C-7986-87AD-2202AB94D3AF}"/>
              </a:ext>
            </a:extLst>
          </p:cNvPr>
          <p:cNvSpPr>
            <a:spLocks noGrp="1"/>
          </p:cNvSpPr>
          <p:nvPr>
            <p:ph type="ftr" sz="quarter" idx="11"/>
          </p:nvPr>
        </p:nvSpPr>
        <p:spPr/>
        <p:txBody>
          <a:bodyPr/>
          <a:lstStyle/>
          <a:p>
            <a:endParaRPr lang="en-GB" dirty="0"/>
          </a:p>
        </p:txBody>
      </p:sp>
      <p:grpSp>
        <p:nvGrpSpPr>
          <p:cNvPr id="11" name="Group 10">
            <a:extLst>
              <a:ext uri="{FF2B5EF4-FFF2-40B4-BE49-F238E27FC236}">
                <a16:creationId xmlns:a16="http://schemas.microsoft.com/office/drawing/2014/main" id="{F74782E7-C481-87F5-5912-8562EE7CE9AD}"/>
              </a:ext>
            </a:extLst>
          </p:cNvPr>
          <p:cNvGrpSpPr/>
          <p:nvPr/>
        </p:nvGrpSpPr>
        <p:grpSpPr>
          <a:xfrm>
            <a:off x="2772168" y="1455368"/>
            <a:ext cx="6083775" cy="3624722"/>
            <a:chOff x="2779752" y="1505838"/>
            <a:chExt cx="6083775" cy="3624722"/>
          </a:xfrm>
        </p:grpSpPr>
        <p:pic>
          <p:nvPicPr>
            <p:cNvPr id="6" name="Picture 2">
              <a:extLst>
                <a:ext uri="{FF2B5EF4-FFF2-40B4-BE49-F238E27FC236}">
                  <a16:creationId xmlns:a16="http://schemas.microsoft.com/office/drawing/2014/main" id="{C1B5E475-B2DB-9263-FDE6-52C613B2BE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97" r="67758" b="54264"/>
            <a:stretch/>
          </p:blipFill>
          <p:spPr bwMode="auto">
            <a:xfrm>
              <a:off x="6471201" y="1505838"/>
              <a:ext cx="2392326" cy="31366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7C710A25-CBE0-D426-5DAF-88E8B610E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752" y="1556989"/>
              <a:ext cx="3034304" cy="30343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2F3510-A0CD-542A-1081-89E3AC2F1060}"/>
                </a:ext>
              </a:extLst>
            </p:cNvPr>
            <p:cNvSpPr txBox="1"/>
            <p:nvPr/>
          </p:nvSpPr>
          <p:spPr>
            <a:xfrm>
              <a:off x="3948090" y="4607340"/>
              <a:ext cx="697627" cy="523220"/>
            </a:xfrm>
            <a:prstGeom prst="rect">
              <a:avLst/>
            </a:prstGeom>
            <a:noFill/>
          </p:spPr>
          <p:txBody>
            <a:bodyPr wrap="none" rtlCol="0">
              <a:spAutoFit/>
            </a:bodyPr>
            <a:lstStyle/>
            <a:p>
              <a:r>
                <a:rPr lang="en-US" sz="2800" dirty="0"/>
                <a:t>dz</a:t>
              </a:r>
              <a:r>
                <a:rPr lang="en-US" sz="2800" baseline="30000" dirty="0"/>
                <a:t>2</a:t>
              </a:r>
            </a:p>
          </p:txBody>
        </p:sp>
        <p:sp>
          <p:nvSpPr>
            <p:cNvPr id="9" name="TextBox 8">
              <a:extLst>
                <a:ext uri="{FF2B5EF4-FFF2-40B4-BE49-F238E27FC236}">
                  <a16:creationId xmlns:a16="http://schemas.microsoft.com/office/drawing/2014/main" id="{4ED4B3A6-B8DB-C5ED-8E53-487A2992853D}"/>
                </a:ext>
              </a:extLst>
            </p:cNvPr>
            <p:cNvSpPr txBox="1"/>
            <p:nvPr/>
          </p:nvSpPr>
          <p:spPr>
            <a:xfrm>
              <a:off x="7369045" y="4607340"/>
              <a:ext cx="596638" cy="523220"/>
            </a:xfrm>
            <a:prstGeom prst="rect">
              <a:avLst/>
            </a:prstGeom>
            <a:noFill/>
          </p:spPr>
          <p:txBody>
            <a:bodyPr wrap="none" rtlCol="0">
              <a:spAutoFit/>
            </a:bodyPr>
            <a:lstStyle/>
            <a:p>
              <a:r>
                <a:rPr lang="en-US" sz="2800" dirty="0"/>
                <a:t>fz</a:t>
              </a:r>
              <a:r>
                <a:rPr lang="en-US" sz="2800" baseline="30000" dirty="0"/>
                <a:t>3</a:t>
              </a:r>
              <a:endParaRPr lang="en-US" baseline="30000" dirty="0"/>
            </a:p>
          </p:txBody>
        </p:sp>
      </p:grpSp>
      <p:sp>
        <p:nvSpPr>
          <p:cNvPr id="10" name="TextBox 9">
            <a:extLst>
              <a:ext uri="{FF2B5EF4-FFF2-40B4-BE49-F238E27FC236}">
                <a16:creationId xmlns:a16="http://schemas.microsoft.com/office/drawing/2014/main" id="{D427F605-BE7E-ABB1-5EAF-20B1833AF3E5}"/>
              </a:ext>
            </a:extLst>
          </p:cNvPr>
          <p:cNvSpPr txBox="1"/>
          <p:nvPr/>
        </p:nvSpPr>
        <p:spPr>
          <a:xfrm>
            <a:off x="1501643" y="5140840"/>
            <a:ext cx="9213163" cy="830997"/>
          </a:xfrm>
          <a:prstGeom prst="rect">
            <a:avLst/>
          </a:prstGeom>
          <a:solidFill>
            <a:schemeClr val="accent3"/>
          </a:solidFill>
        </p:spPr>
        <p:txBody>
          <a:bodyPr wrap="square" rtlCol="0">
            <a:spAutoFit/>
          </a:bodyPr>
          <a:lstStyle/>
          <a:p>
            <a:pPr algn="ctr"/>
            <a:r>
              <a:rPr lang="en-US" sz="2400" dirty="0">
                <a:solidFill>
                  <a:schemeClr val="bg1"/>
                </a:solidFill>
              </a:rPr>
              <a:t>Not as much work has been done on f-orbitals as has been done on d-orbitals, especially in the context of lanthanide dopants.</a:t>
            </a:r>
          </a:p>
        </p:txBody>
      </p:sp>
    </p:spTree>
    <p:extLst>
      <p:ext uri="{BB962C8B-B14F-4D97-AF65-F5344CB8AC3E}">
        <p14:creationId xmlns:p14="http://schemas.microsoft.com/office/powerpoint/2010/main" val="930003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Test system – Cerium-doped yttrium </a:t>
            </a:r>
            <a:r>
              <a:rPr lang="en-US" dirty="0" err="1"/>
              <a:t>aluminium</a:t>
            </a:r>
            <a:r>
              <a:rPr lang="en-US" dirty="0"/>
              <a:t> garnet – YAG primitive cell</a:t>
            </a:r>
          </a:p>
        </p:txBody>
      </p:sp>
      <p:sp>
        <p:nvSpPr>
          <p:cNvPr id="14" name="Footer Placeholder 4">
            <a:extLst>
              <a:ext uri="{FF2B5EF4-FFF2-40B4-BE49-F238E27FC236}">
                <a16:creationId xmlns:a16="http://schemas.microsoft.com/office/drawing/2014/main" id="{FD8DC889-EA08-1F03-2F02-7E3BB3F9F940}"/>
              </a:ext>
            </a:extLst>
          </p:cNvPr>
          <p:cNvSpPr>
            <a:spLocks noGrp="1"/>
          </p:cNvSpPr>
          <p:nvPr>
            <p:ph type="ftr" sz="quarter" idx="11"/>
          </p:nvPr>
        </p:nvSpPr>
        <p:spPr>
          <a:xfrm>
            <a:off x="479376" y="6356350"/>
            <a:ext cx="5334680" cy="365125"/>
          </a:xfrm>
        </p:spPr>
        <p:txBody>
          <a:bodyPr/>
          <a:lstStyle/>
          <a:p>
            <a:endParaRPr lang="en-GB" dirty="0"/>
          </a:p>
        </p:txBody>
      </p:sp>
      <p:pic>
        <p:nvPicPr>
          <p:cNvPr id="12" name="Picture 11" descr="A picture containing light&#10;&#10;Description automatically generated">
            <a:extLst>
              <a:ext uri="{FF2B5EF4-FFF2-40B4-BE49-F238E27FC236}">
                <a16:creationId xmlns:a16="http://schemas.microsoft.com/office/drawing/2014/main" id="{510244B7-4823-C813-0EB8-631385A8B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818" y="1022937"/>
            <a:ext cx="8044070" cy="5698538"/>
          </a:xfrm>
          <a:prstGeom prst="rect">
            <a:avLst/>
          </a:prstGeom>
        </p:spPr>
      </p:pic>
      <p:sp>
        <p:nvSpPr>
          <p:cNvPr id="19" name="TextBox 18">
            <a:extLst>
              <a:ext uri="{FF2B5EF4-FFF2-40B4-BE49-F238E27FC236}">
                <a16:creationId xmlns:a16="http://schemas.microsoft.com/office/drawing/2014/main" id="{0AA63B15-A552-3691-F49E-AB1B7FDFA128}"/>
              </a:ext>
            </a:extLst>
          </p:cNvPr>
          <p:cNvSpPr txBox="1"/>
          <p:nvPr/>
        </p:nvSpPr>
        <p:spPr>
          <a:xfrm>
            <a:off x="9907467" y="2499174"/>
            <a:ext cx="1075936" cy="523220"/>
          </a:xfrm>
          <a:prstGeom prst="rect">
            <a:avLst/>
          </a:prstGeom>
          <a:noFill/>
        </p:spPr>
        <p:txBody>
          <a:bodyPr wrap="none" rtlCol="0">
            <a:spAutoFit/>
          </a:bodyPr>
          <a:lstStyle/>
          <a:p>
            <a:r>
              <a:rPr lang="en-US" sz="2800" dirty="0" err="1"/>
              <a:t>Y</a:t>
            </a:r>
            <a:r>
              <a:rPr lang="en-US" sz="2800" baseline="-25000" dirty="0" err="1"/>
              <a:t>dodec</a:t>
            </a:r>
            <a:endParaRPr lang="en-US" sz="2800" baseline="-25000" dirty="0"/>
          </a:p>
        </p:txBody>
      </p:sp>
      <p:sp>
        <p:nvSpPr>
          <p:cNvPr id="20" name="TextBox 19">
            <a:extLst>
              <a:ext uri="{FF2B5EF4-FFF2-40B4-BE49-F238E27FC236}">
                <a16:creationId xmlns:a16="http://schemas.microsoft.com/office/drawing/2014/main" id="{C3580703-E964-114B-7277-8CCA8C5211CD}"/>
              </a:ext>
            </a:extLst>
          </p:cNvPr>
          <p:cNvSpPr txBox="1"/>
          <p:nvPr/>
        </p:nvSpPr>
        <p:spPr>
          <a:xfrm>
            <a:off x="9907467" y="3610596"/>
            <a:ext cx="822661" cy="523220"/>
          </a:xfrm>
          <a:prstGeom prst="rect">
            <a:avLst/>
          </a:prstGeom>
          <a:noFill/>
        </p:spPr>
        <p:txBody>
          <a:bodyPr wrap="none" rtlCol="0">
            <a:spAutoFit/>
          </a:bodyPr>
          <a:lstStyle/>
          <a:p>
            <a:r>
              <a:rPr lang="en-US" sz="2800" dirty="0" err="1"/>
              <a:t>Al</a:t>
            </a:r>
            <a:r>
              <a:rPr lang="en-US" sz="2800" baseline="-25000" dirty="0" err="1"/>
              <a:t>oct</a:t>
            </a:r>
            <a:endParaRPr lang="en-US" sz="2800" dirty="0"/>
          </a:p>
        </p:txBody>
      </p:sp>
      <p:sp>
        <p:nvSpPr>
          <p:cNvPr id="21" name="TextBox 20">
            <a:extLst>
              <a:ext uri="{FF2B5EF4-FFF2-40B4-BE49-F238E27FC236}">
                <a16:creationId xmlns:a16="http://schemas.microsoft.com/office/drawing/2014/main" id="{465208DD-0022-7CAB-28F6-90521FBD7650}"/>
              </a:ext>
            </a:extLst>
          </p:cNvPr>
          <p:cNvSpPr txBox="1"/>
          <p:nvPr/>
        </p:nvSpPr>
        <p:spPr>
          <a:xfrm>
            <a:off x="9907467" y="4722018"/>
            <a:ext cx="768159" cy="523220"/>
          </a:xfrm>
          <a:prstGeom prst="rect">
            <a:avLst/>
          </a:prstGeom>
          <a:noFill/>
        </p:spPr>
        <p:txBody>
          <a:bodyPr wrap="none" rtlCol="0">
            <a:spAutoFit/>
          </a:bodyPr>
          <a:lstStyle/>
          <a:p>
            <a:r>
              <a:rPr lang="en-US" sz="2800" dirty="0" err="1"/>
              <a:t>Al</a:t>
            </a:r>
            <a:r>
              <a:rPr lang="en-US" sz="2800" baseline="-25000" dirty="0" err="1"/>
              <a:t>tet</a:t>
            </a:r>
            <a:endParaRPr lang="en-US" sz="2800" dirty="0"/>
          </a:p>
        </p:txBody>
      </p:sp>
      <p:sp>
        <p:nvSpPr>
          <p:cNvPr id="22" name="TextBox 21">
            <a:extLst>
              <a:ext uri="{FF2B5EF4-FFF2-40B4-BE49-F238E27FC236}">
                <a16:creationId xmlns:a16="http://schemas.microsoft.com/office/drawing/2014/main" id="{2BA38DAD-BDE9-DF73-F760-86839D0BF634}"/>
              </a:ext>
            </a:extLst>
          </p:cNvPr>
          <p:cNvSpPr txBox="1"/>
          <p:nvPr/>
        </p:nvSpPr>
        <p:spPr>
          <a:xfrm>
            <a:off x="0" y="1029589"/>
            <a:ext cx="3316028" cy="830997"/>
          </a:xfrm>
          <a:prstGeom prst="rect">
            <a:avLst/>
          </a:prstGeom>
          <a:solidFill>
            <a:schemeClr val="accent3"/>
          </a:solidFill>
        </p:spPr>
        <p:txBody>
          <a:bodyPr wrap="square" rtlCol="0">
            <a:spAutoFit/>
          </a:bodyPr>
          <a:lstStyle/>
          <a:p>
            <a:pPr algn="ctr"/>
            <a:r>
              <a:rPr lang="en-US" sz="2400" dirty="0">
                <a:solidFill>
                  <a:schemeClr val="bg1"/>
                </a:solidFill>
              </a:rPr>
              <a:t>Yttrium </a:t>
            </a:r>
            <a:r>
              <a:rPr lang="en-US" sz="2400" dirty="0" err="1">
                <a:solidFill>
                  <a:schemeClr val="bg1"/>
                </a:solidFill>
              </a:rPr>
              <a:t>aluminium</a:t>
            </a:r>
            <a:r>
              <a:rPr lang="en-US" sz="2400" dirty="0">
                <a:solidFill>
                  <a:schemeClr val="bg1"/>
                </a:solidFill>
              </a:rPr>
              <a:t> garnet/YAG (Y</a:t>
            </a:r>
            <a:r>
              <a:rPr lang="en-US" sz="2400" baseline="-25000" dirty="0">
                <a:solidFill>
                  <a:schemeClr val="bg1"/>
                </a:solidFill>
              </a:rPr>
              <a:t>3</a:t>
            </a:r>
            <a:r>
              <a:rPr lang="en-US" sz="2400" dirty="0">
                <a:solidFill>
                  <a:schemeClr val="bg1"/>
                </a:solidFill>
              </a:rPr>
              <a:t>Al</a:t>
            </a:r>
            <a:r>
              <a:rPr lang="en-US" sz="2400" baseline="-25000" dirty="0">
                <a:solidFill>
                  <a:schemeClr val="bg1"/>
                </a:solidFill>
              </a:rPr>
              <a:t>5</a:t>
            </a:r>
            <a:r>
              <a:rPr lang="en-US" sz="2400" dirty="0">
                <a:solidFill>
                  <a:schemeClr val="bg1"/>
                </a:solidFill>
              </a:rPr>
              <a:t>O</a:t>
            </a:r>
            <a:r>
              <a:rPr lang="en-US" sz="2400" baseline="-25000" dirty="0">
                <a:solidFill>
                  <a:schemeClr val="bg1"/>
                </a:solidFill>
              </a:rPr>
              <a:t>12</a:t>
            </a:r>
            <a:r>
              <a:rPr lang="en-US" sz="2400" dirty="0">
                <a:solidFill>
                  <a:schemeClr val="bg1"/>
                </a:solidFill>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C00903D-CD11-1C67-54F6-BFD34EA6F43F}"/>
                  </a:ext>
                </a:extLst>
              </p:cNvPr>
              <p:cNvSpPr txBox="1"/>
              <p:nvPr/>
            </p:nvSpPr>
            <p:spPr>
              <a:xfrm>
                <a:off x="0" y="1867238"/>
                <a:ext cx="1836751" cy="462434"/>
              </a:xfrm>
              <a:prstGeom prst="rect">
                <a:avLst/>
              </a:prstGeom>
              <a:solidFill>
                <a:schemeClr val="accent3"/>
              </a:solidFill>
            </p:spPr>
            <p:txBody>
              <a:bodyPr wrap="square" rtlCol="0">
                <a:spAutoFit/>
              </a:bodyPr>
              <a:lstStyle/>
              <a:p>
                <a:pPr algn="ctr"/>
                <a:r>
                  <a:rPr lang="en-US" sz="2400" dirty="0">
                    <a:solidFill>
                      <a:schemeClr val="bg1"/>
                    </a:solidFill>
                  </a:rPr>
                  <a:t>Cubic: </a:t>
                </a:r>
                <a14:m>
                  <m:oMath xmlns:m="http://schemas.openxmlformats.org/officeDocument/2006/math">
                    <m:r>
                      <m:rPr>
                        <m:sty m:val="p"/>
                      </m:rPr>
                      <a:rPr lang="en-GB" sz="2400" b="0" i="0" dirty="0" smtClean="0">
                        <a:solidFill>
                          <a:schemeClr val="bg1"/>
                        </a:solidFill>
                        <a:latin typeface="Cambria Math" panose="02040503050406030204" pitchFamily="18" charset="0"/>
                      </a:rPr>
                      <m:t>Ia</m:t>
                    </m:r>
                    <m:acc>
                      <m:accPr>
                        <m:chr m:val="̅"/>
                        <m:ctrlPr>
                          <a:rPr lang="en-US" sz="2400" i="1" dirty="0" smtClean="0">
                            <a:solidFill>
                              <a:schemeClr val="bg1"/>
                            </a:solidFill>
                            <a:latin typeface="Cambria Math" panose="02040503050406030204" pitchFamily="18" charset="0"/>
                          </a:rPr>
                        </m:ctrlPr>
                      </m:accPr>
                      <m:e>
                        <m:r>
                          <a:rPr lang="en-GB" sz="2400" b="0" i="1" dirty="0" smtClean="0">
                            <a:solidFill>
                              <a:schemeClr val="bg1"/>
                            </a:solidFill>
                            <a:latin typeface="Cambria Math" panose="02040503050406030204" pitchFamily="18" charset="0"/>
                          </a:rPr>
                          <m:t>3</m:t>
                        </m:r>
                      </m:e>
                    </m:acc>
                    <m:r>
                      <m:rPr>
                        <m:sty m:val="p"/>
                      </m:rPr>
                      <a:rPr lang="en-GB" sz="2400" b="0" i="0" dirty="0" smtClean="0">
                        <a:solidFill>
                          <a:schemeClr val="bg1"/>
                        </a:solidFill>
                        <a:latin typeface="Cambria Math" panose="02040503050406030204" pitchFamily="18" charset="0"/>
                      </a:rPr>
                      <m:t>d</m:t>
                    </m:r>
                  </m:oMath>
                </a14:m>
                <a:endParaRPr lang="en-US" sz="2400" dirty="0">
                  <a:solidFill>
                    <a:schemeClr val="bg1"/>
                  </a:solidFill>
                </a:endParaRPr>
              </a:p>
            </p:txBody>
          </p:sp>
        </mc:Choice>
        <mc:Fallback xmlns="">
          <p:sp>
            <p:nvSpPr>
              <p:cNvPr id="2" name="TextBox 1">
                <a:extLst>
                  <a:ext uri="{FF2B5EF4-FFF2-40B4-BE49-F238E27FC236}">
                    <a16:creationId xmlns:a16="http://schemas.microsoft.com/office/drawing/2014/main" id="{5C00903D-CD11-1C67-54F6-BFD34EA6F43F}"/>
                  </a:ext>
                </a:extLst>
              </p:cNvPr>
              <p:cNvSpPr txBox="1">
                <a:spLocks noRot="1" noChangeAspect="1" noMove="1" noResize="1" noEditPoints="1" noAdjustHandles="1" noChangeArrowheads="1" noChangeShapeType="1" noTextEdit="1"/>
              </p:cNvSpPr>
              <p:nvPr/>
            </p:nvSpPr>
            <p:spPr>
              <a:xfrm>
                <a:off x="0" y="1867238"/>
                <a:ext cx="1836751" cy="462434"/>
              </a:xfrm>
              <a:prstGeom prst="rect">
                <a:avLst/>
              </a:prstGeom>
              <a:blipFill>
                <a:blip r:embed="rId4"/>
                <a:stretch>
                  <a:fillRect l="-2069" t="-7895" b="-26316"/>
                </a:stretch>
              </a:blipFill>
            </p:spPr>
            <p:txBody>
              <a:bodyPr/>
              <a:lstStyle/>
              <a:p>
                <a:r>
                  <a:rPr lang="en-US">
                    <a:noFill/>
                  </a:rPr>
                  <a:t> </a:t>
                </a:r>
              </a:p>
            </p:txBody>
          </p:sp>
        </mc:Fallback>
      </mc:AlternateContent>
    </p:spTree>
    <p:extLst>
      <p:ext uri="{BB962C8B-B14F-4D97-AF65-F5344CB8AC3E}">
        <p14:creationId xmlns:p14="http://schemas.microsoft.com/office/powerpoint/2010/main" val="720783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Test system – Cerium-doped yttrium </a:t>
            </a:r>
            <a:r>
              <a:rPr lang="en-US" dirty="0" err="1"/>
              <a:t>aluminium</a:t>
            </a:r>
            <a:r>
              <a:rPr lang="en-US" dirty="0"/>
              <a:t> garnet – creating a cubic supercell</a:t>
            </a:r>
          </a:p>
        </p:txBody>
      </p:sp>
      <p:sp>
        <p:nvSpPr>
          <p:cNvPr id="14" name="Footer Placeholder 4">
            <a:extLst>
              <a:ext uri="{FF2B5EF4-FFF2-40B4-BE49-F238E27FC236}">
                <a16:creationId xmlns:a16="http://schemas.microsoft.com/office/drawing/2014/main" id="{FD8DC889-EA08-1F03-2F02-7E3BB3F9F940}"/>
              </a:ext>
            </a:extLst>
          </p:cNvPr>
          <p:cNvSpPr>
            <a:spLocks noGrp="1"/>
          </p:cNvSpPr>
          <p:nvPr>
            <p:ph type="ftr" sz="quarter" idx="11"/>
          </p:nvPr>
        </p:nvSpPr>
        <p:spPr>
          <a:xfrm>
            <a:off x="479376" y="6356350"/>
            <a:ext cx="5334680" cy="365125"/>
          </a:xfrm>
        </p:spPr>
        <p:txBody>
          <a:bodyPr/>
          <a:lstStyle/>
          <a:p>
            <a:endParaRPr lang="en-GB" dirty="0"/>
          </a:p>
        </p:txBody>
      </p:sp>
      <p:pic>
        <p:nvPicPr>
          <p:cNvPr id="12" name="Picture 11" descr="A picture containing light&#10;&#10;Description automatically generated">
            <a:extLst>
              <a:ext uri="{FF2B5EF4-FFF2-40B4-BE49-F238E27FC236}">
                <a16:creationId xmlns:a16="http://schemas.microsoft.com/office/drawing/2014/main" id="{510244B7-4823-C813-0EB8-631385A8BE70}"/>
              </a:ext>
            </a:extLst>
          </p:cNvPr>
          <p:cNvPicPr>
            <a:picLocks noChangeAspect="1"/>
          </p:cNvPicPr>
          <p:nvPr/>
        </p:nvPicPr>
        <p:blipFill rotWithShape="1">
          <a:blip r:embed="rId3">
            <a:extLst>
              <a:ext uri="{28A0092B-C50C-407E-A947-70E740481C1C}">
                <a14:useLocalDpi xmlns:a14="http://schemas.microsoft.com/office/drawing/2010/main" val="0"/>
              </a:ext>
            </a:extLst>
          </a:blip>
          <a:srcRect r="19104"/>
          <a:stretch/>
        </p:blipFill>
        <p:spPr>
          <a:xfrm>
            <a:off x="0" y="1761734"/>
            <a:ext cx="4594302" cy="4023298"/>
          </a:xfrm>
          <a:prstGeom prst="rect">
            <a:avLst/>
          </a:prstGeom>
        </p:spPr>
      </p:pic>
      <p:sp>
        <p:nvSpPr>
          <p:cNvPr id="2" name="Right Arrow 1">
            <a:extLst>
              <a:ext uri="{FF2B5EF4-FFF2-40B4-BE49-F238E27FC236}">
                <a16:creationId xmlns:a16="http://schemas.microsoft.com/office/drawing/2014/main" id="{A0441AEF-5136-0B43-20B3-B6C9690DB8A9}"/>
              </a:ext>
            </a:extLst>
          </p:cNvPr>
          <p:cNvSpPr/>
          <p:nvPr/>
        </p:nvSpPr>
        <p:spPr>
          <a:xfrm>
            <a:off x="4594302" y="3493164"/>
            <a:ext cx="2736861" cy="560438"/>
          </a:xfrm>
          <a:prstGeom prst="rightArrow">
            <a:avLst/>
          </a:prstGeom>
          <a:solidFill>
            <a:schemeClr val="accent5">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B2C3B56-AC76-FC8C-FB0B-93A803BD3C13}"/>
              </a:ext>
            </a:extLst>
          </p:cNvPr>
          <p:cNvPicPr>
            <a:picLocks noChangeAspect="1"/>
          </p:cNvPicPr>
          <p:nvPr/>
        </p:nvPicPr>
        <p:blipFill>
          <a:blip r:embed="rId4"/>
          <a:stretch>
            <a:fillRect/>
          </a:stretch>
        </p:blipFill>
        <p:spPr>
          <a:xfrm>
            <a:off x="4689127" y="3173371"/>
            <a:ext cx="2342075" cy="447981"/>
          </a:xfrm>
          <a:prstGeom prst="rect">
            <a:avLst/>
          </a:prstGeom>
        </p:spPr>
      </p:pic>
      <p:sp>
        <p:nvSpPr>
          <p:cNvPr id="11" name="TextBox 10">
            <a:extLst>
              <a:ext uri="{FF2B5EF4-FFF2-40B4-BE49-F238E27FC236}">
                <a16:creationId xmlns:a16="http://schemas.microsoft.com/office/drawing/2014/main" id="{9552DD42-3C69-9B96-227F-97896D2C6455}"/>
              </a:ext>
            </a:extLst>
          </p:cNvPr>
          <p:cNvSpPr txBox="1"/>
          <p:nvPr/>
        </p:nvSpPr>
        <p:spPr>
          <a:xfrm>
            <a:off x="0" y="1029589"/>
            <a:ext cx="3316028" cy="830997"/>
          </a:xfrm>
          <a:prstGeom prst="rect">
            <a:avLst/>
          </a:prstGeom>
          <a:solidFill>
            <a:schemeClr val="accent3"/>
          </a:solidFill>
        </p:spPr>
        <p:txBody>
          <a:bodyPr wrap="square" rtlCol="0">
            <a:spAutoFit/>
          </a:bodyPr>
          <a:lstStyle/>
          <a:p>
            <a:pPr algn="ctr"/>
            <a:r>
              <a:rPr lang="en-US" sz="2400" dirty="0">
                <a:solidFill>
                  <a:schemeClr val="bg1"/>
                </a:solidFill>
              </a:rPr>
              <a:t>Yttrium </a:t>
            </a:r>
            <a:r>
              <a:rPr lang="en-US" sz="2400" dirty="0" err="1">
                <a:solidFill>
                  <a:schemeClr val="bg1"/>
                </a:solidFill>
              </a:rPr>
              <a:t>aluminium</a:t>
            </a:r>
            <a:r>
              <a:rPr lang="en-US" sz="2400" dirty="0">
                <a:solidFill>
                  <a:schemeClr val="bg1"/>
                </a:solidFill>
              </a:rPr>
              <a:t> garnet/YAG (Y</a:t>
            </a:r>
            <a:r>
              <a:rPr lang="en-US" sz="2400" baseline="-25000" dirty="0">
                <a:solidFill>
                  <a:schemeClr val="bg1"/>
                </a:solidFill>
              </a:rPr>
              <a:t>3</a:t>
            </a:r>
            <a:r>
              <a:rPr lang="en-US" sz="2400" dirty="0">
                <a:solidFill>
                  <a:schemeClr val="bg1"/>
                </a:solidFill>
              </a:rPr>
              <a:t>Al</a:t>
            </a:r>
            <a:r>
              <a:rPr lang="en-US" sz="2400" baseline="-25000" dirty="0">
                <a:solidFill>
                  <a:schemeClr val="bg1"/>
                </a:solidFill>
              </a:rPr>
              <a:t>5</a:t>
            </a:r>
            <a:r>
              <a:rPr lang="en-US" sz="2400" dirty="0">
                <a:solidFill>
                  <a:schemeClr val="bg1"/>
                </a:solidFill>
              </a:rPr>
              <a:t>O</a:t>
            </a:r>
            <a:r>
              <a:rPr lang="en-US" sz="2400" baseline="-25000" dirty="0">
                <a:solidFill>
                  <a:schemeClr val="bg1"/>
                </a:solidFill>
              </a:rPr>
              <a:t>12</a:t>
            </a:r>
            <a:r>
              <a:rPr lang="en-US" sz="2400" dirty="0">
                <a:solidFill>
                  <a:schemeClr val="bg1"/>
                </a:solidFill>
              </a:rPr>
              <a:t>)</a:t>
            </a:r>
          </a:p>
        </p:txBody>
      </p:sp>
      <p:sp>
        <p:nvSpPr>
          <p:cNvPr id="13" name="TextBox 12">
            <a:extLst>
              <a:ext uri="{FF2B5EF4-FFF2-40B4-BE49-F238E27FC236}">
                <a16:creationId xmlns:a16="http://schemas.microsoft.com/office/drawing/2014/main" id="{C7CBA5AB-E8AA-5D44-DC6D-2380380F3267}"/>
              </a:ext>
            </a:extLst>
          </p:cNvPr>
          <p:cNvSpPr txBox="1"/>
          <p:nvPr/>
        </p:nvSpPr>
        <p:spPr>
          <a:xfrm>
            <a:off x="4304719" y="5606372"/>
            <a:ext cx="3316028" cy="1200329"/>
          </a:xfrm>
          <a:prstGeom prst="rect">
            <a:avLst/>
          </a:prstGeom>
          <a:solidFill>
            <a:schemeClr val="accent5">
              <a:lumMod val="60000"/>
              <a:lumOff val="40000"/>
            </a:schemeClr>
          </a:solidFill>
        </p:spPr>
        <p:txBody>
          <a:bodyPr wrap="square" rtlCol="0">
            <a:spAutoFit/>
          </a:bodyPr>
          <a:lstStyle/>
          <a:p>
            <a:pPr algn="ctr"/>
            <a:r>
              <a:rPr lang="en-US" sz="2400" dirty="0">
                <a:solidFill>
                  <a:schemeClr val="bg1"/>
                </a:solidFill>
              </a:rPr>
              <a:t>Conditions:</a:t>
            </a:r>
          </a:p>
          <a:p>
            <a:pPr algn="ctr"/>
            <a:r>
              <a:rPr lang="en-US" sz="2400" dirty="0">
                <a:solidFill>
                  <a:schemeClr val="bg1"/>
                </a:solidFill>
              </a:rPr>
              <a:t>Minimum length: 10 </a:t>
            </a:r>
            <a:r>
              <a:rPr lang="en-US" sz="2400" dirty="0" err="1">
                <a:solidFill>
                  <a:schemeClr val="bg1"/>
                </a:solidFill>
              </a:rPr>
              <a:t>Å</a:t>
            </a:r>
            <a:endParaRPr lang="en-US" sz="2400" dirty="0">
              <a:solidFill>
                <a:schemeClr val="bg1"/>
              </a:solidFill>
            </a:endParaRPr>
          </a:p>
          <a:p>
            <a:pPr algn="ctr"/>
            <a:r>
              <a:rPr lang="en-US" sz="2400" dirty="0">
                <a:solidFill>
                  <a:schemeClr val="bg1"/>
                </a:solidFill>
              </a:rPr>
              <a:t>Max # of atoms: 300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3DB3863-D213-B4BF-2902-2883341999C9}"/>
                  </a:ext>
                </a:extLst>
              </p:cNvPr>
              <p:cNvSpPr txBox="1"/>
              <p:nvPr/>
            </p:nvSpPr>
            <p:spPr>
              <a:xfrm>
                <a:off x="1495310" y="5790654"/>
                <a:ext cx="2132077" cy="831766"/>
              </a:xfrm>
              <a:prstGeom prst="rect">
                <a:avLst/>
              </a:prstGeom>
              <a:solidFill>
                <a:schemeClr val="accent3"/>
              </a:solidFill>
            </p:spPr>
            <p:txBody>
              <a:bodyPr wrap="square" rtlCol="0">
                <a:spAutoFit/>
              </a:bodyPr>
              <a:lstStyle/>
              <a:p>
                <a:pPr algn="ctr"/>
                <a:r>
                  <a:rPr lang="en-US" sz="2400" dirty="0">
                    <a:solidFill>
                      <a:schemeClr val="bg1"/>
                    </a:solidFill>
                  </a:rPr>
                  <a:t>Cubic: </a:t>
                </a:r>
                <a14:m>
                  <m:oMath xmlns:m="http://schemas.openxmlformats.org/officeDocument/2006/math">
                    <m:r>
                      <m:rPr>
                        <m:sty m:val="p"/>
                      </m:rPr>
                      <a:rPr lang="en-GB" sz="2400" b="0" i="0" dirty="0" smtClean="0">
                        <a:solidFill>
                          <a:schemeClr val="bg1"/>
                        </a:solidFill>
                        <a:latin typeface="Cambria Math" panose="02040503050406030204" pitchFamily="18" charset="0"/>
                      </a:rPr>
                      <m:t>Ia</m:t>
                    </m:r>
                    <m:acc>
                      <m:accPr>
                        <m:chr m:val="̅"/>
                        <m:ctrlPr>
                          <a:rPr lang="en-US" sz="2400" i="1" dirty="0" smtClean="0">
                            <a:solidFill>
                              <a:schemeClr val="bg1"/>
                            </a:solidFill>
                            <a:latin typeface="Cambria Math" panose="02040503050406030204" pitchFamily="18" charset="0"/>
                          </a:rPr>
                        </m:ctrlPr>
                      </m:accPr>
                      <m:e>
                        <m:r>
                          <a:rPr lang="en-GB" sz="2400" b="0" i="1" dirty="0" smtClean="0">
                            <a:solidFill>
                              <a:schemeClr val="bg1"/>
                            </a:solidFill>
                            <a:latin typeface="Cambria Math" panose="02040503050406030204" pitchFamily="18" charset="0"/>
                          </a:rPr>
                          <m:t>3</m:t>
                        </m:r>
                      </m:e>
                    </m:acc>
                    <m:r>
                      <m:rPr>
                        <m:sty m:val="p"/>
                      </m:rPr>
                      <a:rPr lang="en-GB" sz="2400" b="0" i="0" dirty="0" smtClean="0">
                        <a:solidFill>
                          <a:schemeClr val="bg1"/>
                        </a:solidFill>
                        <a:latin typeface="Cambria Math" panose="02040503050406030204" pitchFamily="18" charset="0"/>
                      </a:rPr>
                      <m:t>d</m:t>
                    </m:r>
                  </m:oMath>
                </a14:m>
                <a:endParaRPr lang="en-US" sz="2400" dirty="0">
                  <a:solidFill>
                    <a:schemeClr val="bg1"/>
                  </a:solidFill>
                </a:endParaRPr>
              </a:p>
              <a:p>
                <a:pPr algn="ctr"/>
                <a:r>
                  <a:rPr lang="en-US" sz="2400" dirty="0">
                    <a:solidFill>
                      <a:schemeClr val="bg1"/>
                    </a:solidFill>
                  </a:rPr>
                  <a:t># of atoms: 80</a:t>
                </a:r>
              </a:p>
            </p:txBody>
          </p:sp>
        </mc:Choice>
        <mc:Fallback xmlns="">
          <p:sp>
            <p:nvSpPr>
              <p:cNvPr id="15" name="TextBox 14">
                <a:extLst>
                  <a:ext uri="{FF2B5EF4-FFF2-40B4-BE49-F238E27FC236}">
                    <a16:creationId xmlns:a16="http://schemas.microsoft.com/office/drawing/2014/main" id="{A3DB3863-D213-B4BF-2902-2883341999C9}"/>
                  </a:ext>
                </a:extLst>
              </p:cNvPr>
              <p:cNvSpPr txBox="1">
                <a:spLocks noRot="1" noChangeAspect="1" noMove="1" noResize="1" noEditPoints="1" noAdjustHandles="1" noChangeArrowheads="1" noChangeShapeType="1" noTextEdit="1"/>
              </p:cNvSpPr>
              <p:nvPr/>
            </p:nvSpPr>
            <p:spPr>
              <a:xfrm>
                <a:off x="1495310" y="5790654"/>
                <a:ext cx="2132077" cy="831766"/>
              </a:xfrm>
              <a:prstGeom prst="rect">
                <a:avLst/>
              </a:prstGeom>
              <a:blipFill>
                <a:blip r:embed="rId5"/>
                <a:stretch>
                  <a:fillRect l="-4142" t="-6061" r="-4142" b="-1515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09DF3AE4-BE69-AB2D-1E1C-EED6867C07F6}"/>
              </a:ext>
            </a:extLst>
          </p:cNvPr>
          <p:cNvCxnSpPr>
            <a:cxnSpLocks/>
          </p:cNvCxnSpPr>
          <p:nvPr/>
        </p:nvCxnSpPr>
        <p:spPr>
          <a:xfrm>
            <a:off x="4998720" y="3773383"/>
            <a:ext cx="0" cy="1883519"/>
          </a:xfrm>
          <a:prstGeom prst="line">
            <a:avLst/>
          </a:prstGeom>
          <a:ln w="349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557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Test system – Cerium-doped yttrium </a:t>
            </a:r>
            <a:r>
              <a:rPr lang="en-US" dirty="0" err="1"/>
              <a:t>aluminium</a:t>
            </a:r>
            <a:r>
              <a:rPr lang="en-US" dirty="0"/>
              <a:t> garnet – creating a cubic supercell</a:t>
            </a:r>
          </a:p>
        </p:txBody>
      </p:sp>
      <p:sp>
        <p:nvSpPr>
          <p:cNvPr id="14" name="Footer Placeholder 4">
            <a:extLst>
              <a:ext uri="{FF2B5EF4-FFF2-40B4-BE49-F238E27FC236}">
                <a16:creationId xmlns:a16="http://schemas.microsoft.com/office/drawing/2014/main" id="{FD8DC889-EA08-1F03-2F02-7E3BB3F9F940}"/>
              </a:ext>
            </a:extLst>
          </p:cNvPr>
          <p:cNvSpPr>
            <a:spLocks noGrp="1"/>
          </p:cNvSpPr>
          <p:nvPr>
            <p:ph type="ftr" sz="quarter" idx="11"/>
          </p:nvPr>
        </p:nvSpPr>
        <p:spPr>
          <a:xfrm>
            <a:off x="479376" y="6356350"/>
            <a:ext cx="5334680" cy="365125"/>
          </a:xfrm>
        </p:spPr>
        <p:txBody>
          <a:bodyPr/>
          <a:lstStyle/>
          <a:p>
            <a:endParaRPr lang="en-GB" dirty="0"/>
          </a:p>
        </p:txBody>
      </p:sp>
      <p:pic>
        <p:nvPicPr>
          <p:cNvPr id="12" name="Picture 11" descr="A picture containing light&#10;&#10;Description automatically generated">
            <a:extLst>
              <a:ext uri="{FF2B5EF4-FFF2-40B4-BE49-F238E27FC236}">
                <a16:creationId xmlns:a16="http://schemas.microsoft.com/office/drawing/2014/main" id="{510244B7-4823-C813-0EB8-631385A8BE70}"/>
              </a:ext>
            </a:extLst>
          </p:cNvPr>
          <p:cNvPicPr>
            <a:picLocks noChangeAspect="1"/>
          </p:cNvPicPr>
          <p:nvPr/>
        </p:nvPicPr>
        <p:blipFill rotWithShape="1">
          <a:blip r:embed="rId3">
            <a:extLst>
              <a:ext uri="{28A0092B-C50C-407E-A947-70E740481C1C}">
                <a14:useLocalDpi xmlns:a14="http://schemas.microsoft.com/office/drawing/2010/main" val="0"/>
              </a:ext>
            </a:extLst>
          </a:blip>
          <a:srcRect r="19104"/>
          <a:stretch/>
        </p:blipFill>
        <p:spPr>
          <a:xfrm>
            <a:off x="0" y="1761734"/>
            <a:ext cx="4594302" cy="4023298"/>
          </a:xfrm>
          <a:prstGeom prst="rect">
            <a:avLst/>
          </a:prstGeom>
        </p:spPr>
      </p:pic>
      <p:pic>
        <p:nvPicPr>
          <p:cNvPr id="16" name="Picture 15" descr="A picture containing light&#10;&#10;Description automatically generated">
            <a:extLst>
              <a:ext uri="{FF2B5EF4-FFF2-40B4-BE49-F238E27FC236}">
                <a16:creationId xmlns:a16="http://schemas.microsoft.com/office/drawing/2014/main" id="{F43D3DB1-46BE-A4AE-6EBE-EB31D196C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163" y="1802208"/>
            <a:ext cx="4860836" cy="3825948"/>
          </a:xfrm>
          <a:prstGeom prst="rect">
            <a:avLst/>
          </a:prstGeom>
        </p:spPr>
      </p:pic>
      <p:sp>
        <p:nvSpPr>
          <p:cNvPr id="2" name="Right Arrow 1">
            <a:extLst>
              <a:ext uri="{FF2B5EF4-FFF2-40B4-BE49-F238E27FC236}">
                <a16:creationId xmlns:a16="http://schemas.microsoft.com/office/drawing/2014/main" id="{A0441AEF-5136-0B43-20B3-B6C9690DB8A9}"/>
              </a:ext>
            </a:extLst>
          </p:cNvPr>
          <p:cNvSpPr/>
          <p:nvPr/>
        </p:nvSpPr>
        <p:spPr>
          <a:xfrm>
            <a:off x="4594302" y="3493164"/>
            <a:ext cx="2736861" cy="560438"/>
          </a:xfrm>
          <a:prstGeom prst="rightArrow">
            <a:avLst/>
          </a:prstGeom>
          <a:solidFill>
            <a:schemeClr val="accent5">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B2C3B56-AC76-FC8C-FB0B-93A803BD3C13}"/>
              </a:ext>
            </a:extLst>
          </p:cNvPr>
          <p:cNvPicPr>
            <a:picLocks noChangeAspect="1"/>
          </p:cNvPicPr>
          <p:nvPr/>
        </p:nvPicPr>
        <p:blipFill>
          <a:blip r:embed="rId5"/>
          <a:stretch>
            <a:fillRect/>
          </a:stretch>
        </p:blipFill>
        <p:spPr>
          <a:xfrm>
            <a:off x="4689127" y="3173371"/>
            <a:ext cx="2342075" cy="447981"/>
          </a:xfrm>
          <a:prstGeom prst="rect">
            <a:avLst/>
          </a:prstGeom>
        </p:spPr>
      </p:pic>
      <p:sp>
        <p:nvSpPr>
          <p:cNvPr id="11" name="TextBox 10">
            <a:extLst>
              <a:ext uri="{FF2B5EF4-FFF2-40B4-BE49-F238E27FC236}">
                <a16:creationId xmlns:a16="http://schemas.microsoft.com/office/drawing/2014/main" id="{9552DD42-3C69-9B96-227F-97896D2C6455}"/>
              </a:ext>
            </a:extLst>
          </p:cNvPr>
          <p:cNvSpPr txBox="1"/>
          <p:nvPr/>
        </p:nvSpPr>
        <p:spPr>
          <a:xfrm>
            <a:off x="0" y="1029589"/>
            <a:ext cx="3316028" cy="830997"/>
          </a:xfrm>
          <a:prstGeom prst="rect">
            <a:avLst/>
          </a:prstGeom>
          <a:solidFill>
            <a:schemeClr val="accent3"/>
          </a:solidFill>
        </p:spPr>
        <p:txBody>
          <a:bodyPr wrap="square" rtlCol="0">
            <a:spAutoFit/>
          </a:bodyPr>
          <a:lstStyle/>
          <a:p>
            <a:pPr algn="ctr"/>
            <a:r>
              <a:rPr lang="en-US" sz="2400" dirty="0">
                <a:solidFill>
                  <a:schemeClr val="bg1"/>
                </a:solidFill>
              </a:rPr>
              <a:t>Yttrium </a:t>
            </a:r>
            <a:r>
              <a:rPr lang="en-US" sz="2400" dirty="0" err="1">
                <a:solidFill>
                  <a:schemeClr val="bg1"/>
                </a:solidFill>
              </a:rPr>
              <a:t>aluminium</a:t>
            </a:r>
            <a:r>
              <a:rPr lang="en-US" sz="2400" dirty="0">
                <a:solidFill>
                  <a:schemeClr val="bg1"/>
                </a:solidFill>
              </a:rPr>
              <a:t> garnet/YAG (Y</a:t>
            </a:r>
            <a:r>
              <a:rPr lang="en-US" sz="2400" baseline="-25000" dirty="0">
                <a:solidFill>
                  <a:schemeClr val="bg1"/>
                </a:solidFill>
              </a:rPr>
              <a:t>3</a:t>
            </a:r>
            <a:r>
              <a:rPr lang="en-US" sz="2400" dirty="0">
                <a:solidFill>
                  <a:schemeClr val="bg1"/>
                </a:solidFill>
              </a:rPr>
              <a:t>Al</a:t>
            </a:r>
            <a:r>
              <a:rPr lang="en-US" sz="2400" baseline="-25000" dirty="0">
                <a:solidFill>
                  <a:schemeClr val="bg1"/>
                </a:solidFill>
              </a:rPr>
              <a:t>5</a:t>
            </a:r>
            <a:r>
              <a:rPr lang="en-US" sz="2400" dirty="0">
                <a:solidFill>
                  <a:schemeClr val="bg1"/>
                </a:solidFill>
              </a:rPr>
              <a:t>O</a:t>
            </a:r>
            <a:r>
              <a:rPr lang="en-US" sz="2400" baseline="-25000" dirty="0">
                <a:solidFill>
                  <a:schemeClr val="bg1"/>
                </a:solidFill>
              </a:rPr>
              <a:t>12</a:t>
            </a:r>
            <a:r>
              <a:rPr lang="en-US" sz="2400" dirty="0">
                <a:solidFill>
                  <a:schemeClr val="bg1"/>
                </a:solidFill>
              </a:rPr>
              <a:t>)</a:t>
            </a:r>
          </a:p>
        </p:txBody>
      </p:sp>
      <p:sp>
        <p:nvSpPr>
          <p:cNvPr id="13" name="TextBox 12">
            <a:extLst>
              <a:ext uri="{FF2B5EF4-FFF2-40B4-BE49-F238E27FC236}">
                <a16:creationId xmlns:a16="http://schemas.microsoft.com/office/drawing/2014/main" id="{C7CBA5AB-E8AA-5D44-DC6D-2380380F3267}"/>
              </a:ext>
            </a:extLst>
          </p:cNvPr>
          <p:cNvSpPr txBox="1"/>
          <p:nvPr/>
        </p:nvSpPr>
        <p:spPr>
          <a:xfrm>
            <a:off x="4304719" y="5606372"/>
            <a:ext cx="3316028" cy="1200329"/>
          </a:xfrm>
          <a:prstGeom prst="rect">
            <a:avLst/>
          </a:prstGeom>
          <a:solidFill>
            <a:schemeClr val="accent5">
              <a:lumMod val="60000"/>
              <a:lumOff val="40000"/>
            </a:schemeClr>
          </a:solidFill>
        </p:spPr>
        <p:txBody>
          <a:bodyPr wrap="square" rtlCol="0">
            <a:spAutoFit/>
          </a:bodyPr>
          <a:lstStyle/>
          <a:p>
            <a:pPr algn="ctr"/>
            <a:r>
              <a:rPr lang="en-US" sz="2400" dirty="0">
                <a:solidFill>
                  <a:schemeClr val="bg1"/>
                </a:solidFill>
              </a:rPr>
              <a:t>Conditions:</a:t>
            </a:r>
          </a:p>
          <a:p>
            <a:pPr algn="ctr"/>
            <a:r>
              <a:rPr lang="en-US" sz="2400" dirty="0">
                <a:solidFill>
                  <a:schemeClr val="bg1"/>
                </a:solidFill>
              </a:rPr>
              <a:t>Minimum length: 10 </a:t>
            </a:r>
            <a:r>
              <a:rPr lang="en-US" sz="2400" dirty="0" err="1">
                <a:solidFill>
                  <a:schemeClr val="bg1"/>
                </a:solidFill>
              </a:rPr>
              <a:t>Å</a:t>
            </a:r>
            <a:endParaRPr lang="en-US" sz="2400" dirty="0">
              <a:solidFill>
                <a:schemeClr val="bg1"/>
              </a:solidFill>
            </a:endParaRPr>
          </a:p>
          <a:p>
            <a:pPr algn="ctr"/>
            <a:r>
              <a:rPr lang="en-US" sz="2400" dirty="0">
                <a:solidFill>
                  <a:schemeClr val="bg1"/>
                </a:solidFill>
              </a:rPr>
              <a:t>Max # of atoms: 300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3DB3863-D213-B4BF-2902-2883341999C9}"/>
                  </a:ext>
                </a:extLst>
              </p:cNvPr>
              <p:cNvSpPr txBox="1"/>
              <p:nvPr/>
            </p:nvSpPr>
            <p:spPr>
              <a:xfrm>
                <a:off x="1495310" y="5790654"/>
                <a:ext cx="2132077" cy="831766"/>
              </a:xfrm>
              <a:prstGeom prst="rect">
                <a:avLst/>
              </a:prstGeom>
              <a:solidFill>
                <a:schemeClr val="accent3"/>
              </a:solidFill>
            </p:spPr>
            <p:txBody>
              <a:bodyPr wrap="square" rtlCol="0">
                <a:spAutoFit/>
              </a:bodyPr>
              <a:lstStyle/>
              <a:p>
                <a:pPr algn="ctr"/>
                <a:r>
                  <a:rPr lang="en-US" sz="2400" dirty="0">
                    <a:solidFill>
                      <a:schemeClr val="bg1"/>
                    </a:solidFill>
                  </a:rPr>
                  <a:t>Cubic: </a:t>
                </a:r>
                <a14:m>
                  <m:oMath xmlns:m="http://schemas.openxmlformats.org/officeDocument/2006/math">
                    <m:r>
                      <m:rPr>
                        <m:sty m:val="p"/>
                      </m:rPr>
                      <a:rPr lang="en-GB" sz="2400" b="0" i="0" dirty="0" smtClean="0">
                        <a:solidFill>
                          <a:schemeClr val="bg1"/>
                        </a:solidFill>
                        <a:latin typeface="Cambria Math" panose="02040503050406030204" pitchFamily="18" charset="0"/>
                      </a:rPr>
                      <m:t>Ia</m:t>
                    </m:r>
                    <m:acc>
                      <m:accPr>
                        <m:chr m:val="̅"/>
                        <m:ctrlPr>
                          <a:rPr lang="en-US" sz="2400" i="1" dirty="0" smtClean="0">
                            <a:solidFill>
                              <a:schemeClr val="bg1"/>
                            </a:solidFill>
                            <a:latin typeface="Cambria Math" panose="02040503050406030204" pitchFamily="18" charset="0"/>
                          </a:rPr>
                        </m:ctrlPr>
                      </m:accPr>
                      <m:e>
                        <m:r>
                          <a:rPr lang="en-GB" sz="2400" b="0" i="1" dirty="0" smtClean="0">
                            <a:solidFill>
                              <a:schemeClr val="bg1"/>
                            </a:solidFill>
                            <a:latin typeface="Cambria Math" panose="02040503050406030204" pitchFamily="18" charset="0"/>
                          </a:rPr>
                          <m:t>3</m:t>
                        </m:r>
                      </m:e>
                    </m:acc>
                    <m:r>
                      <m:rPr>
                        <m:sty m:val="p"/>
                      </m:rPr>
                      <a:rPr lang="en-GB" sz="2400" b="0" i="0" dirty="0" smtClean="0">
                        <a:solidFill>
                          <a:schemeClr val="bg1"/>
                        </a:solidFill>
                        <a:latin typeface="Cambria Math" panose="02040503050406030204" pitchFamily="18" charset="0"/>
                      </a:rPr>
                      <m:t>d</m:t>
                    </m:r>
                  </m:oMath>
                </a14:m>
                <a:endParaRPr lang="en-US" sz="2400" dirty="0">
                  <a:solidFill>
                    <a:schemeClr val="bg1"/>
                  </a:solidFill>
                </a:endParaRPr>
              </a:p>
              <a:p>
                <a:pPr algn="ctr"/>
                <a:r>
                  <a:rPr lang="en-US" sz="2400" dirty="0">
                    <a:solidFill>
                      <a:schemeClr val="bg1"/>
                    </a:solidFill>
                  </a:rPr>
                  <a:t># of atoms: 80</a:t>
                </a:r>
              </a:p>
            </p:txBody>
          </p:sp>
        </mc:Choice>
        <mc:Fallback xmlns="">
          <p:sp>
            <p:nvSpPr>
              <p:cNvPr id="15" name="TextBox 14">
                <a:extLst>
                  <a:ext uri="{FF2B5EF4-FFF2-40B4-BE49-F238E27FC236}">
                    <a16:creationId xmlns:a16="http://schemas.microsoft.com/office/drawing/2014/main" id="{A3DB3863-D213-B4BF-2902-2883341999C9}"/>
                  </a:ext>
                </a:extLst>
              </p:cNvPr>
              <p:cNvSpPr txBox="1">
                <a:spLocks noRot="1" noChangeAspect="1" noMove="1" noResize="1" noEditPoints="1" noAdjustHandles="1" noChangeArrowheads="1" noChangeShapeType="1" noTextEdit="1"/>
              </p:cNvSpPr>
              <p:nvPr/>
            </p:nvSpPr>
            <p:spPr>
              <a:xfrm>
                <a:off x="1495310" y="5790654"/>
                <a:ext cx="2132077" cy="831766"/>
              </a:xfrm>
              <a:prstGeom prst="rect">
                <a:avLst/>
              </a:prstGeom>
              <a:blipFill>
                <a:blip r:embed="rId6"/>
                <a:stretch>
                  <a:fillRect l="-4142" t="-6061" r="-4142"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F36E5-8D91-E011-1B74-6801D12204DD}"/>
                  </a:ext>
                </a:extLst>
              </p:cNvPr>
              <p:cNvSpPr txBox="1"/>
              <p:nvPr/>
            </p:nvSpPr>
            <p:spPr>
              <a:xfrm>
                <a:off x="8811099" y="5656902"/>
                <a:ext cx="2341832" cy="1201098"/>
              </a:xfrm>
              <a:prstGeom prst="rect">
                <a:avLst/>
              </a:prstGeom>
              <a:solidFill>
                <a:schemeClr val="accent3"/>
              </a:solidFill>
            </p:spPr>
            <p:txBody>
              <a:bodyPr wrap="square" rtlCol="0">
                <a:spAutoFit/>
              </a:bodyPr>
              <a:lstStyle/>
              <a:p>
                <a:pPr algn="ctr"/>
                <a:r>
                  <a:rPr lang="en-US" sz="2400" dirty="0">
                    <a:solidFill>
                      <a:schemeClr val="bg1"/>
                    </a:solidFill>
                  </a:rPr>
                  <a:t>Cubic: </a:t>
                </a:r>
                <a14:m>
                  <m:oMath xmlns:m="http://schemas.openxmlformats.org/officeDocument/2006/math">
                    <m:r>
                      <m:rPr>
                        <m:sty m:val="p"/>
                      </m:rPr>
                      <a:rPr lang="en-GB" sz="2400" b="0" i="0" dirty="0" smtClean="0">
                        <a:solidFill>
                          <a:schemeClr val="bg1"/>
                        </a:solidFill>
                        <a:latin typeface="Cambria Math" panose="02040503050406030204" pitchFamily="18" charset="0"/>
                      </a:rPr>
                      <m:t>Ia</m:t>
                    </m:r>
                    <m:acc>
                      <m:accPr>
                        <m:chr m:val="̅"/>
                        <m:ctrlPr>
                          <a:rPr lang="en-US" sz="2400" i="1" dirty="0" smtClean="0">
                            <a:solidFill>
                              <a:schemeClr val="bg1"/>
                            </a:solidFill>
                            <a:latin typeface="Cambria Math" panose="02040503050406030204" pitchFamily="18" charset="0"/>
                          </a:rPr>
                        </m:ctrlPr>
                      </m:accPr>
                      <m:e>
                        <m:r>
                          <a:rPr lang="en-GB" sz="2400" b="0" i="1" dirty="0" smtClean="0">
                            <a:solidFill>
                              <a:schemeClr val="bg1"/>
                            </a:solidFill>
                            <a:latin typeface="Cambria Math" panose="02040503050406030204" pitchFamily="18" charset="0"/>
                          </a:rPr>
                          <m:t>3</m:t>
                        </m:r>
                      </m:e>
                    </m:acc>
                    <m:r>
                      <m:rPr>
                        <m:sty m:val="p"/>
                      </m:rPr>
                      <a:rPr lang="en-GB" sz="2400" b="0" i="0" dirty="0" smtClean="0">
                        <a:solidFill>
                          <a:schemeClr val="bg1"/>
                        </a:solidFill>
                        <a:latin typeface="Cambria Math" panose="02040503050406030204" pitchFamily="18" charset="0"/>
                      </a:rPr>
                      <m:t>d</m:t>
                    </m:r>
                  </m:oMath>
                </a14:m>
                <a:endParaRPr lang="en-US" sz="2400" dirty="0">
                  <a:solidFill>
                    <a:schemeClr val="bg1"/>
                  </a:solidFill>
                </a:endParaRPr>
              </a:p>
              <a:p>
                <a:pPr algn="ctr"/>
                <a:r>
                  <a:rPr lang="en-US" sz="2400" dirty="0">
                    <a:solidFill>
                      <a:schemeClr val="bg1"/>
                    </a:solidFill>
                  </a:rPr>
                  <a:t># of atoms: 160</a:t>
                </a:r>
              </a:p>
              <a:p>
                <a:pPr algn="ctr"/>
                <a:r>
                  <a:rPr lang="en-US" sz="2400" dirty="0">
                    <a:solidFill>
                      <a:schemeClr val="bg1"/>
                    </a:solidFill>
                  </a:rPr>
                  <a:t>Length: 12.13 </a:t>
                </a:r>
                <a:r>
                  <a:rPr lang="en-US" sz="2400" dirty="0" err="1">
                    <a:solidFill>
                      <a:schemeClr val="bg1"/>
                    </a:solidFill>
                  </a:rPr>
                  <a:t>Å</a:t>
                </a:r>
                <a:endParaRPr lang="en-US" sz="2400" dirty="0">
                  <a:solidFill>
                    <a:schemeClr val="bg1"/>
                  </a:solidFill>
                </a:endParaRPr>
              </a:p>
            </p:txBody>
          </p:sp>
        </mc:Choice>
        <mc:Fallback xmlns="">
          <p:sp>
            <p:nvSpPr>
              <p:cNvPr id="18" name="TextBox 17">
                <a:extLst>
                  <a:ext uri="{FF2B5EF4-FFF2-40B4-BE49-F238E27FC236}">
                    <a16:creationId xmlns:a16="http://schemas.microsoft.com/office/drawing/2014/main" id="{247F36E5-8D91-E011-1B74-6801D12204DD}"/>
                  </a:ext>
                </a:extLst>
              </p:cNvPr>
              <p:cNvSpPr txBox="1">
                <a:spLocks noRot="1" noChangeAspect="1" noMove="1" noResize="1" noEditPoints="1" noAdjustHandles="1" noChangeArrowheads="1" noChangeShapeType="1" noTextEdit="1"/>
              </p:cNvSpPr>
              <p:nvPr/>
            </p:nvSpPr>
            <p:spPr>
              <a:xfrm>
                <a:off x="8811099" y="5656902"/>
                <a:ext cx="2341832" cy="1201098"/>
              </a:xfrm>
              <a:prstGeom prst="rect">
                <a:avLst/>
              </a:prstGeom>
              <a:blipFill>
                <a:blip r:embed="rId7"/>
                <a:stretch>
                  <a:fillRect l="-3763" t="-4211" r="-3763" b="-10526"/>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09DF3AE4-BE69-AB2D-1E1C-EED6867C07F6}"/>
              </a:ext>
            </a:extLst>
          </p:cNvPr>
          <p:cNvCxnSpPr>
            <a:cxnSpLocks/>
          </p:cNvCxnSpPr>
          <p:nvPr/>
        </p:nvCxnSpPr>
        <p:spPr>
          <a:xfrm>
            <a:off x="4998720" y="3773383"/>
            <a:ext cx="0" cy="1883519"/>
          </a:xfrm>
          <a:prstGeom prst="line">
            <a:avLst/>
          </a:prstGeom>
          <a:ln w="349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2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Test system – Cerium-doped yttrium </a:t>
            </a:r>
            <a:r>
              <a:rPr lang="en-US" dirty="0" err="1"/>
              <a:t>aluminium</a:t>
            </a:r>
            <a:r>
              <a:rPr lang="en-US" dirty="0"/>
              <a:t> garnet – doping the cubic supercell</a:t>
            </a:r>
          </a:p>
        </p:txBody>
      </p:sp>
      <p:sp>
        <p:nvSpPr>
          <p:cNvPr id="14" name="Footer Placeholder 4">
            <a:extLst>
              <a:ext uri="{FF2B5EF4-FFF2-40B4-BE49-F238E27FC236}">
                <a16:creationId xmlns:a16="http://schemas.microsoft.com/office/drawing/2014/main" id="{FD8DC889-EA08-1F03-2F02-7E3BB3F9F940}"/>
              </a:ext>
            </a:extLst>
          </p:cNvPr>
          <p:cNvSpPr>
            <a:spLocks noGrp="1"/>
          </p:cNvSpPr>
          <p:nvPr>
            <p:ph type="ftr" sz="quarter" idx="11"/>
          </p:nvPr>
        </p:nvSpPr>
        <p:spPr>
          <a:xfrm>
            <a:off x="479376" y="6356350"/>
            <a:ext cx="5334680" cy="365125"/>
          </a:xfrm>
        </p:spPr>
        <p:txBody>
          <a:bodyPr/>
          <a:lstStyle/>
          <a:p>
            <a:endParaRPr lang="en-GB" dirty="0"/>
          </a:p>
        </p:txBody>
      </p:sp>
      <p:pic>
        <p:nvPicPr>
          <p:cNvPr id="16" name="Picture 15" descr="A picture containing light&#10;&#10;Description automatically generated">
            <a:extLst>
              <a:ext uri="{FF2B5EF4-FFF2-40B4-BE49-F238E27FC236}">
                <a16:creationId xmlns:a16="http://schemas.microsoft.com/office/drawing/2014/main" id="{F43D3DB1-46BE-A4AE-6EBE-EB31D196C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 y="1802208"/>
            <a:ext cx="4860836" cy="3825948"/>
          </a:xfrm>
          <a:prstGeom prst="rect">
            <a:avLst/>
          </a:prstGeom>
        </p:spPr>
      </p:pic>
      <p:sp>
        <p:nvSpPr>
          <p:cNvPr id="11" name="TextBox 10">
            <a:extLst>
              <a:ext uri="{FF2B5EF4-FFF2-40B4-BE49-F238E27FC236}">
                <a16:creationId xmlns:a16="http://schemas.microsoft.com/office/drawing/2014/main" id="{9552DD42-3C69-9B96-227F-97896D2C6455}"/>
              </a:ext>
            </a:extLst>
          </p:cNvPr>
          <p:cNvSpPr txBox="1"/>
          <p:nvPr/>
        </p:nvSpPr>
        <p:spPr>
          <a:xfrm>
            <a:off x="0" y="1029589"/>
            <a:ext cx="3316028" cy="830997"/>
          </a:xfrm>
          <a:prstGeom prst="rect">
            <a:avLst/>
          </a:prstGeom>
          <a:solidFill>
            <a:schemeClr val="accent3"/>
          </a:solidFill>
        </p:spPr>
        <p:txBody>
          <a:bodyPr wrap="square" rtlCol="0">
            <a:spAutoFit/>
          </a:bodyPr>
          <a:lstStyle/>
          <a:p>
            <a:pPr algn="ctr"/>
            <a:r>
              <a:rPr lang="en-US" sz="2400" dirty="0">
                <a:solidFill>
                  <a:schemeClr val="bg1"/>
                </a:solidFill>
              </a:rPr>
              <a:t>Yttrium </a:t>
            </a:r>
            <a:r>
              <a:rPr lang="en-US" sz="2400" dirty="0" err="1">
                <a:solidFill>
                  <a:schemeClr val="bg1"/>
                </a:solidFill>
              </a:rPr>
              <a:t>aluminium</a:t>
            </a:r>
            <a:r>
              <a:rPr lang="en-US" sz="2400" dirty="0">
                <a:solidFill>
                  <a:schemeClr val="bg1"/>
                </a:solidFill>
              </a:rPr>
              <a:t> garnet/YAG (Y</a:t>
            </a:r>
            <a:r>
              <a:rPr lang="en-US" sz="2400" baseline="-25000" dirty="0">
                <a:solidFill>
                  <a:schemeClr val="bg1"/>
                </a:solidFill>
              </a:rPr>
              <a:t>3</a:t>
            </a:r>
            <a:r>
              <a:rPr lang="en-US" sz="2400" dirty="0">
                <a:solidFill>
                  <a:schemeClr val="bg1"/>
                </a:solidFill>
              </a:rPr>
              <a:t>Al</a:t>
            </a:r>
            <a:r>
              <a:rPr lang="en-US" sz="2400" baseline="-25000" dirty="0">
                <a:solidFill>
                  <a:schemeClr val="bg1"/>
                </a:solidFill>
              </a:rPr>
              <a:t>5</a:t>
            </a:r>
            <a:r>
              <a:rPr lang="en-US" sz="2400" dirty="0">
                <a:solidFill>
                  <a:schemeClr val="bg1"/>
                </a:solidFill>
              </a:rPr>
              <a:t>O</a:t>
            </a:r>
            <a:r>
              <a:rPr lang="en-US" sz="2400" baseline="-25000" dirty="0">
                <a:solidFill>
                  <a:schemeClr val="bg1"/>
                </a:solidFill>
              </a:rPr>
              <a:t>12</a:t>
            </a:r>
            <a:r>
              <a:rPr lang="en-US" sz="2400" dirty="0">
                <a:solidFill>
                  <a:schemeClr val="bg1"/>
                </a:solidFill>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F36E5-8D91-E011-1B74-6801D12204DD}"/>
                  </a:ext>
                </a:extLst>
              </p:cNvPr>
              <p:cNvSpPr txBox="1"/>
              <p:nvPr/>
            </p:nvSpPr>
            <p:spPr>
              <a:xfrm>
                <a:off x="1482231" y="5656902"/>
                <a:ext cx="2341832" cy="1201098"/>
              </a:xfrm>
              <a:prstGeom prst="rect">
                <a:avLst/>
              </a:prstGeom>
              <a:solidFill>
                <a:schemeClr val="accent3"/>
              </a:solidFill>
            </p:spPr>
            <p:txBody>
              <a:bodyPr wrap="square" rtlCol="0">
                <a:spAutoFit/>
              </a:bodyPr>
              <a:lstStyle/>
              <a:p>
                <a:pPr algn="ctr"/>
                <a:r>
                  <a:rPr lang="en-US" sz="2400" dirty="0">
                    <a:solidFill>
                      <a:schemeClr val="bg1"/>
                    </a:solidFill>
                  </a:rPr>
                  <a:t>Cubic: </a:t>
                </a:r>
                <a14:m>
                  <m:oMath xmlns:m="http://schemas.openxmlformats.org/officeDocument/2006/math">
                    <m:r>
                      <m:rPr>
                        <m:sty m:val="p"/>
                      </m:rPr>
                      <a:rPr lang="en-GB" sz="2400" b="0" i="0" dirty="0" smtClean="0">
                        <a:solidFill>
                          <a:schemeClr val="bg1"/>
                        </a:solidFill>
                        <a:latin typeface="Cambria Math" panose="02040503050406030204" pitchFamily="18" charset="0"/>
                      </a:rPr>
                      <m:t>Ia</m:t>
                    </m:r>
                    <m:acc>
                      <m:accPr>
                        <m:chr m:val="̅"/>
                        <m:ctrlPr>
                          <a:rPr lang="en-US" sz="2400" i="1" dirty="0" smtClean="0">
                            <a:solidFill>
                              <a:schemeClr val="bg1"/>
                            </a:solidFill>
                            <a:latin typeface="Cambria Math" panose="02040503050406030204" pitchFamily="18" charset="0"/>
                          </a:rPr>
                        </m:ctrlPr>
                      </m:accPr>
                      <m:e>
                        <m:r>
                          <a:rPr lang="en-GB" sz="2400" b="0" i="1" dirty="0" smtClean="0">
                            <a:solidFill>
                              <a:schemeClr val="bg1"/>
                            </a:solidFill>
                            <a:latin typeface="Cambria Math" panose="02040503050406030204" pitchFamily="18" charset="0"/>
                          </a:rPr>
                          <m:t>3</m:t>
                        </m:r>
                      </m:e>
                    </m:acc>
                    <m:r>
                      <m:rPr>
                        <m:sty m:val="p"/>
                      </m:rPr>
                      <a:rPr lang="en-GB" sz="2400" b="0" i="0" dirty="0" smtClean="0">
                        <a:solidFill>
                          <a:schemeClr val="bg1"/>
                        </a:solidFill>
                        <a:latin typeface="Cambria Math" panose="02040503050406030204" pitchFamily="18" charset="0"/>
                      </a:rPr>
                      <m:t>d</m:t>
                    </m:r>
                  </m:oMath>
                </a14:m>
                <a:endParaRPr lang="en-US" sz="2400" dirty="0">
                  <a:solidFill>
                    <a:schemeClr val="bg1"/>
                  </a:solidFill>
                </a:endParaRPr>
              </a:p>
              <a:p>
                <a:pPr algn="ctr"/>
                <a:r>
                  <a:rPr lang="en-US" sz="2400" dirty="0">
                    <a:solidFill>
                      <a:schemeClr val="bg1"/>
                    </a:solidFill>
                  </a:rPr>
                  <a:t># of atoms: 160</a:t>
                </a:r>
              </a:p>
              <a:p>
                <a:pPr algn="ctr"/>
                <a:r>
                  <a:rPr lang="en-US" sz="2400" dirty="0">
                    <a:solidFill>
                      <a:schemeClr val="bg1"/>
                    </a:solidFill>
                  </a:rPr>
                  <a:t>Length: 12.13 </a:t>
                </a:r>
                <a:r>
                  <a:rPr lang="en-US" sz="2400" dirty="0" err="1">
                    <a:solidFill>
                      <a:schemeClr val="bg1"/>
                    </a:solidFill>
                  </a:rPr>
                  <a:t>Å</a:t>
                </a:r>
                <a:endParaRPr lang="en-US" sz="2400" dirty="0">
                  <a:solidFill>
                    <a:schemeClr val="bg1"/>
                  </a:solidFill>
                </a:endParaRPr>
              </a:p>
            </p:txBody>
          </p:sp>
        </mc:Choice>
        <mc:Fallback xmlns="">
          <p:sp>
            <p:nvSpPr>
              <p:cNvPr id="18" name="TextBox 17">
                <a:extLst>
                  <a:ext uri="{FF2B5EF4-FFF2-40B4-BE49-F238E27FC236}">
                    <a16:creationId xmlns:a16="http://schemas.microsoft.com/office/drawing/2014/main" id="{247F36E5-8D91-E011-1B74-6801D12204DD}"/>
                  </a:ext>
                </a:extLst>
              </p:cNvPr>
              <p:cNvSpPr txBox="1">
                <a:spLocks noRot="1" noChangeAspect="1" noMove="1" noResize="1" noEditPoints="1" noAdjustHandles="1" noChangeArrowheads="1" noChangeShapeType="1" noTextEdit="1"/>
              </p:cNvSpPr>
              <p:nvPr/>
            </p:nvSpPr>
            <p:spPr>
              <a:xfrm>
                <a:off x="1482231" y="5656902"/>
                <a:ext cx="2341832" cy="1201098"/>
              </a:xfrm>
              <a:prstGeom prst="rect">
                <a:avLst/>
              </a:prstGeom>
              <a:blipFill>
                <a:blip r:embed="rId4"/>
                <a:stretch>
                  <a:fillRect l="-3784" t="-4211" r="-4324" b="-10526"/>
                </a:stretch>
              </a:blipFill>
            </p:spPr>
            <p:txBody>
              <a:bodyPr/>
              <a:lstStyle/>
              <a:p>
                <a:r>
                  <a:rPr lang="en-US">
                    <a:noFill/>
                  </a:rPr>
                  <a:t> </a:t>
                </a:r>
              </a:p>
            </p:txBody>
          </p:sp>
        </mc:Fallback>
      </mc:AlternateContent>
    </p:spTree>
    <p:extLst>
      <p:ext uri="{BB962C8B-B14F-4D97-AF65-F5344CB8AC3E}">
        <p14:creationId xmlns:p14="http://schemas.microsoft.com/office/powerpoint/2010/main" val="164713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0BCE07-EF0D-F4F1-030A-0CEBA084EB4C}"/>
              </a:ext>
            </a:extLst>
          </p:cNvPr>
          <p:cNvSpPr>
            <a:spLocks noGrp="1"/>
          </p:cNvSpPr>
          <p:nvPr>
            <p:ph type="title"/>
          </p:nvPr>
        </p:nvSpPr>
        <p:spPr/>
        <p:txBody>
          <a:bodyPr/>
          <a:lstStyle/>
          <a:p>
            <a:r>
              <a:rPr lang="en-US" dirty="0"/>
              <a:t>Quantum computers can make many currently infeasible problems feasible </a:t>
            </a:r>
          </a:p>
        </p:txBody>
      </p:sp>
      <p:pic>
        <p:nvPicPr>
          <p:cNvPr id="4104" name="Picture 8" descr="Dijkstra's algorithm in Go. Finding the shortest path in a graph… | by Sau  Sheong | Go Recipes">
            <a:extLst>
              <a:ext uri="{FF2B5EF4-FFF2-40B4-BE49-F238E27FC236}">
                <a16:creationId xmlns:a16="http://schemas.microsoft.com/office/drawing/2014/main" id="{1E577E09-C794-9807-7395-58A5D7230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775" y="1029589"/>
            <a:ext cx="4908550" cy="342955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ssical Bit Vs Qubit. All the computational difference comes… | by  Abhishek Dubey | Medium">
            <a:extLst>
              <a:ext uri="{FF2B5EF4-FFF2-40B4-BE49-F238E27FC236}">
                <a16:creationId xmlns:a16="http://schemas.microsoft.com/office/drawing/2014/main" id="{C4AE1DED-52EF-52C0-A1E0-63E98FEA3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1" y="1029589"/>
            <a:ext cx="6245487" cy="342955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2">
            <a:extLst>
              <a:ext uri="{FF2B5EF4-FFF2-40B4-BE49-F238E27FC236}">
                <a16:creationId xmlns:a16="http://schemas.microsoft.com/office/drawing/2014/main" id="{3E92F2CC-2913-DCC4-64BE-633112A0609D}"/>
              </a:ext>
            </a:extLst>
          </p:cNvPr>
          <p:cNvSpPr>
            <a:spLocks noGrp="1"/>
          </p:cNvSpPr>
          <p:nvPr>
            <p:ph type="ftr" sz="quarter" idx="11"/>
          </p:nvPr>
        </p:nvSpPr>
        <p:spPr>
          <a:xfrm>
            <a:off x="479375" y="6356350"/>
            <a:ext cx="5989765" cy="365125"/>
          </a:xfrm>
        </p:spPr>
        <p:txBody>
          <a:bodyPr/>
          <a:lstStyle/>
          <a:p>
            <a:r>
              <a:rPr lang="en-GB" sz="1400" dirty="0">
                <a:solidFill>
                  <a:schemeClr val="tx1"/>
                </a:solidFill>
              </a:rPr>
              <a:t>https://</a:t>
            </a:r>
            <a:r>
              <a:rPr lang="en-GB" sz="1400" dirty="0" err="1">
                <a:solidFill>
                  <a:schemeClr val="tx1"/>
                </a:solidFill>
              </a:rPr>
              <a:t>www.ibm.com</a:t>
            </a:r>
            <a:r>
              <a:rPr lang="en-GB" sz="1400" dirty="0">
                <a:solidFill>
                  <a:schemeClr val="tx1"/>
                </a:solidFill>
              </a:rPr>
              <a:t>/topics/quantum-computing</a:t>
            </a:r>
          </a:p>
        </p:txBody>
      </p:sp>
    </p:spTree>
    <p:extLst>
      <p:ext uri="{BB962C8B-B14F-4D97-AF65-F5344CB8AC3E}">
        <p14:creationId xmlns:p14="http://schemas.microsoft.com/office/powerpoint/2010/main" val="3586998643"/>
      </p:ext>
    </p:extLst>
  </p:cSld>
  <p:clrMapOvr>
    <a:masterClrMapping/>
  </p:clrMapOvr>
  <mc:AlternateContent xmlns:mc="http://schemas.openxmlformats.org/markup-compatibility/2006" xmlns:p14="http://schemas.microsoft.com/office/powerpoint/2010/main">
    <mc:Choice Requires="p14">
      <p:transition spd="slow" p14:dur="2000" advTm="3517"/>
    </mc:Choice>
    <mc:Fallback xmlns="">
      <p:transition spd="slow" advTm="351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Test system – Cerium-doped yttrium </a:t>
            </a:r>
            <a:r>
              <a:rPr lang="en-US" dirty="0" err="1"/>
              <a:t>aluminium</a:t>
            </a:r>
            <a:r>
              <a:rPr lang="en-US" dirty="0"/>
              <a:t> garnet – doping the cubic supercell</a:t>
            </a:r>
          </a:p>
        </p:txBody>
      </p:sp>
      <p:sp>
        <p:nvSpPr>
          <p:cNvPr id="14" name="Footer Placeholder 4">
            <a:extLst>
              <a:ext uri="{FF2B5EF4-FFF2-40B4-BE49-F238E27FC236}">
                <a16:creationId xmlns:a16="http://schemas.microsoft.com/office/drawing/2014/main" id="{FD8DC889-EA08-1F03-2F02-7E3BB3F9F940}"/>
              </a:ext>
            </a:extLst>
          </p:cNvPr>
          <p:cNvSpPr>
            <a:spLocks noGrp="1"/>
          </p:cNvSpPr>
          <p:nvPr>
            <p:ph type="ftr" sz="quarter" idx="11"/>
          </p:nvPr>
        </p:nvSpPr>
        <p:spPr>
          <a:xfrm>
            <a:off x="479376" y="6356350"/>
            <a:ext cx="5334680" cy="365125"/>
          </a:xfrm>
        </p:spPr>
        <p:txBody>
          <a:bodyPr/>
          <a:lstStyle/>
          <a:p>
            <a:endParaRPr lang="en-GB" dirty="0"/>
          </a:p>
        </p:txBody>
      </p:sp>
      <p:pic>
        <p:nvPicPr>
          <p:cNvPr id="16" name="Picture 15" descr="A picture containing light&#10;&#10;Description automatically generated">
            <a:extLst>
              <a:ext uri="{FF2B5EF4-FFF2-40B4-BE49-F238E27FC236}">
                <a16:creationId xmlns:a16="http://schemas.microsoft.com/office/drawing/2014/main" id="{F43D3DB1-46BE-A4AE-6EBE-EB31D196C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 y="1802208"/>
            <a:ext cx="4860836" cy="3825948"/>
          </a:xfrm>
          <a:prstGeom prst="rect">
            <a:avLst/>
          </a:prstGeom>
        </p:spPr>
      </p:pic>
      <p:sp>
        <p:nvSpPr>
          <p:cNvPr id="11" name="TextBox 10">
            <a:extLst>
              <a:ext uri="{FF2B5EF4-FFF2-40B4-BE49-F238E27FC236}">
                <a16:creationId xmlns:a16="http://schemas.microsoft.com/office/drawing/2014/main" id="{9552DD42-3C69-9B96-227F-97896D2C6455}"/>
              </a:ext>
            </a:extLst>
          </p:cNvPr>
          <p:cNvSpPr txBox="1"/>
          <p:nvPr/>
        </p:nvSpPr>
        <p:spPr>
          <a:xfrm>
            <a:off x="0" y="1029589"/>
            <a:ext cx="3316028" cy="830997"/>
          </a:xfrm>
          <a:prstGeom prst="rect">
            <a:avLst/>
          </a:prstGeom>
          <a:solidFill>
            <a:schemeClr val="accent3"/>
          </a:solidFill>
        </p:spPr>
        <p:txBody>
          <a:bodyPr wrap="square" rtlCol="0">
            <a:spAutoFit/>
          </a:bodyPr>
          <a:lstStyle/>
          <a:p>
            <a:pPr algn="ctr"/>
            <a:r>
              <a:rPr lang="en-US" sz="2400" dirty="0">
                <a:solidFill>
                  <a:schemeClr val="bg1"/>
                </a:solidFill>
              </a:rPr>
              <a:t>Yttrium </a:t>
            </a:r>
            <a:r>
              <a:rPr lang="en-US" sz="2400" dirty="0" err="1">
                <a:solidFill>
                  <a:schemeClr val="bg1"/>
                </a:solidFill>
              </a:rPr>
              <a:t>aluminium</a:t>
            </a:r>
            <a:r>
              <a:rPr lang="en-US" sz="2400" dirty="0">
                <a:solidFill>
                  <a:schemeClr val="bg1"/>
                </a:solidFill>
              </a:rPr>
              <a:t> garnet/YAG (Y</a:t>
            </a:r>
            <a:r>
              <a:rPr lang="en-US" sz="2400" baseline="-25000" dirty="0">
                <a:solidFill>
                  <a:schemeClr val="bg1"/>
                </a:solidFill>
              </a:rPr>
              <a:t>3</a:t>
            </a:r>
            <a:r>
              <a:rPr lang="en-US" sz="2400" dirty="0">
                <a:solidFill>
                  <a:schemeClr val="bg1"/>
                </a:solidFill>
              </a:rPr>
              <a:t>Al</a:t>
            </a:r>
            <a:r>
              <a:rPr lang="en-US" sz="2400" baseline="-25000" dirty="0">
                <a:solidFill>
                  <a:schemeClr val="bg1"/>
                </a:solidFill>
              </a:rPr>
              <a:t>5</a:t>
            </a:r>
            <a:r>
              <a:rPr lang="en-US" sz="2400" dirty="0">
                <a:solidFill>
                  <a:schemeClr val="bg1"/>
                </a:solidFill>
              </a:rPr>
              <a:t>O</a:t>
            </a:r>
            <a:r>
              <a:rPr lang="en-US" sz="2400" baseline="-25000" dirty="0">
                <a:solidFill>
                  <a:schemeClr val="bg1"/>
                </a:solidFill>
              </a:rPr>
              <a:t>12</a:t>
            </a:r>
            <a:r>
              <a:rPr lang="en-US" sz="2400" dirty="0">
                <a:solidFill>
                  <a:schemeClr val="bg1"/>
                </a:solidFill>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F36E5-8D91-E011-1B74-6801D12204DD}"/>
                  </a:ext>
                </a:extLst>
              </p:cNvPr>
              <p:cNvSpPr txBox="1"/>
              <p:nvPr/>
            </p:nvSpPr>
            <p:spPr>
              <a:xfrm>
                <a:off x="1482231" y="5656902"/>
                <a:ext cx="2341832" cy="1201098"/>
              </a:xfrm>
              <a:prstGeom prst="rect">
                <a:avLst/>
              </a:prstGeom>
              <a:solidFill>
                <a:schemeClr val="accent3"/>
              </a:solidFill>
            </p:spPr>
            <p:txBody>
              <a:bodyPr wrap="square" rtlCol="0">
                <a:spAutoFit/>
              </a:bodyPr>
              <a:lstStyle/>
              <a:p>
                <a:pPr algn="ctr"/>
                <a:r>
                  <a:rPr lang="en-US" sz="2400" dirty="0">
                    <a:solidFill>
                      <a:schemeClr val="bg1"/>
                    </a:solidFill>
                  </a:rPr>
                  <a:t>Cubic: </a:t>
                </a:r>
                <a14:m>
                  <m:oMath xmlns:m="http://schemas.openxmlformats.org/officeDocument/2006/math">
                    <m:r>
                      <m:rPr>
                        <m:sty m:val="p"/>
                      </m:rPr>
                      <a:rPr lang="en-GB" sz="2400" b="0" i="0" dirty="0" smtClean="0">
                        <a:solidFill>
                          <a:schemeClr val="bg1"/>
                        </a:solidFill>
                        <a:latin typeface="Cambria Math" panose="02040503050406030204" pitchFamily="18" charset="0"/>
                      </a:rPr>
                      <m:t>Ia</m:t>
                    </m:r>
                    <m:acc>
                      <m:accPr>
                        <m:chr m:val="̅"/>
                        <m:ctrlPr>
                          <a:rPr lang="en-US" sz="2400" i="1" dirty="0" smtClean="0">
                            <a:solidFill>
                              <a:schemeClr val="bg1"/>
                            </a:solidFill>
                            <a:latin typeface="Cambria Math" panose="02040503050406030204" pitchFamily="18" charset="0"/>
                          </a:rPr>
                        </m:ctrlPr>
                      </m:accPr>
                      <m:e>
                        <m:r>
                          <a:rPr lang="en-GB" sz="2400" b="0" i="1" dirty="0" smtClean="0">
                            <a:solidFill>
                              <a:schemeClr val="bg1"/>
                            </a:solidFill>
                            <a:latin typeface="Cambria Math" panose="02040503050406030204" pitchFamily="18" charset="0"/>
                          </a:rPr>
                          <m:t>3</m:t>
                        </m:r>
                      </m:e>
                    </m:acc>
                    <m:r>
                      <m:rPr>
                        <m:sty m:val="p"/>
                      </m:rPr>
                      <a:rPr lang="en-GB" sz="2400" b="0" i="0" dirty="0" smtClean="0">
                        <a:solidFill>
                          <a:schemeClr val="bg1"/>
                        </a:solidFill>
                        <a:latin typeface="Cambria Math" panose="02040503050406030204" pitchFamily="18" charset="0"/>
                      </a:rPr>
                      <m:t>d</m:t>
                    </m:r>
                  </m:oMath>
                </a14:m>
                <a:endParaRPr lang="en-US" sz="2400" dirty="0">
                  <a:solidFill>
                    <a:schemeClr val="bg1"/>
                  </a:solidFill>
                </a:endParaRPr>
              </a:p>
              <a:p>
                <a:pPr algn="ctr"/>
                <a:r>
                  <a:rPr lang="en-US" sz="2400" dirty="0">
                    <a:solidFill>
                      <a:schemeClr val="bg1"/>
                    </a:solidFill>
                  </a:rPr>
                  <a:t># of atoms: 160</a:t>
                </a:r>
              </a:p>
              <a:p>
                <a:pPr algn="ctr"/>
                <a:r>
                  <a:rPr lang="en-US" sz="2400" dirty="0">
                    <a:solidFill>
                      <a:schemeClr val="bg1"/>
                    </a:solidFill>
                  </a:rPr>
                  <a:t>Length: 12.13 </a:t>
                </a:r>
                <a:r>
                  <a:rPr lang="en-US" sz="2400" dirty="0" err="1">
                    <a:solidFill>
                      <a:schemeClr val="bg1"/>
                    </a:solidFill>
                  </a:rPr>
                  <a:t>Å</a:t>
                </a:r>
                <a:endParaRPr lang="en-US" sz="2400" dirty="0">
                  <a:solidFill>
                    <a:schemeClr val="bg1"/>
                  </a:solidFill>
                </a:endParaRPr>
              </a:p>
            </p:txBody>
          </p:sp>
        </mc:Choice>
        <mc:Fallback xmlns="">
          <p:sp>
            <p:nvSpPr>
              <p:cNvPr id="18" name="TextBox 17">
                <a:extLst>
                  <a:ext uri="{FF2B5EF4-FFF2-40B4-BE49-F238E27FC236}">
                    <a16:creationId xmlns:a16="http://schemas.microsoft.com/office/drawing/2014/main" id="{247F36E5-8D91-E011-1B74-6801D12204DD}"/>
                  </a:ext>
                </a:extLst>
              </p:cNvPr>
              <p:cNvSpPr txBox="1">
                <a:spLocks noRot="1" noChangeAspect="1" noMove="1" noResize="1" noEditPoints="1" noAdjustHandles="1" noChangeArrowheads="1" noChangeShapeType="1" noTextEdit="1"/>
              </p:cNvSpPr>
              <p:nvPr/>
            </p:nvSpPr>
            <p:spPr>
              <a:xfrm>
                <a:off x="1482231" y="5656902"/>
                <a:ext cx="2341832" cy="1201098"/>
              </a:xfrm>
              <a:prstGeom prst="rect">
                <a:avLst/>
              </a:prstGeom>
              <a:blipFill>
                <a:blip r:embed="rId4"/>
                <a:stretch>
                  <a:fillRect l="-3784" t="-4211" r="-4324" b="-10526"/>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47D4B4DE-EEDB-D9CC-37B9-B607AAD18C5A}"/>
              </a:ext>
            </a:extLst>
          </p:cNvPr>
          <p:cNvSpPr/>
          <p:nvPr/>
        </p:nvSpPr>
        <p:spPr>
          <a:xfrm>
            <a:off x="2573138" y="3524596"/>
            <a:ext cx="590204" cy="59020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83CF50-EB67-B4BE-5284-98C576603186}"/>
              </a:ext>
            </a:extLst>
          </p:cNvPr>
          <p:cNvSpPr txBox="1"/>
          <p:nvPr/>
        </p:nvSpPr>
        <p:spPr>
          <a:xfrm rot="872946">
            <a:off x="3579977" y="1283905"/>
            <a:ext cx="2124941" cy="523220"/>
          </a:xfrm>
          <a:prstGeom prst="rect">
            <a:avLst/>
          </a:prstGeom>
          <a:noFill/>
        </p:spPr>
        <p:txBody>
          <a:bodyPr wrap="none" rtlCol="0">
            <a:spAutoFit/>
          </a:bodyPr>
          <a:lstStyle/>
          <a:p>
            <a:r>
              <a:rPr lang="en-US" sz="2800" dirty="0">
                <a:latin typeface="Chalkboard" panose="03050602040202020205" pitchFamily="66" charset="77"/>
              </a:rPr>
              <a:t>Doping here</a:t>
            </a: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5417030-C986-93A0-67EC-6433F5CDB29B}"/>
                  </a:ext>
                </a:extLst>
              </p14:cNvPr>
              <p14:cNvContentPartPr/>
              <p14:nvPr/>
            </p14:nvContentPartPr>
            <p14:xfrm>
              <a:off x="2885419" y="1574261"/>
              <a:ext cx="1134720" cy="1882080"/>
            </p14:xfrm>
          </p:contentPart>
        </mc:Choice>
        <mc:Fallback xmlns="">
          <p:pic>
            <p:nvPicPr>
              <p:cNvPr id="6" name="Ink 5">
                <a:extLst>
                  <a:ext uri="{FF2B5EF4-FFF2-40B4-BE49-F238E27FC236}">
                    <a16:creationId xmlns:a16="http://schemas.microsoft.com/office/drawing/2014/main" id="{95417030-C986-93A0-67EC-6433F5CDB29B}"/>
                  </a:ext>
                </a:extLst>
              </p:cNvPr>
              <p:cNvPicPr/>
              <p:nvPr/>
            </p:nvPicPr>
            <p:blipFill>
              <a:blip r:embed="rId6"/>
              <a:stretch>
                <a:fillRect/>
              </a:stretch>
            </p:blipFill>
            <p:spPr>
              <a:xfrm>
                <a:off x="2869579" y="1558781"/>
                <a:ext cx="1166040" cy="191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F61C925-F424-16AD-D01C-45BF54ACE09F}"/>
                  </a:ext>
                </a:extLst>
              </p14:cNvPr>
              <p14:cNvContentPartPr/>
              <p14:nvPr/>
            </p14:nvContentPartPr>
            <p14:xfrm>
              <a:off x="2757259" y="3153221"/>
              <a:ext cx="134280" cy="308160"/>
            </p14:xfrm>
          </p:contentPart>
        </mc:Choice>
        <mc:Fallback xmlns="">
          <p:pic>
            <p:nvPicPr>
              <p:cNvPr id="8" name="Ink 7">
                <a:extLst>
                  <a:ext uri="{FF2B5EF4-FFF2-40B4-BE49-F238E27FC236}">
                    <a16:creationId xmlns:a16="http://schemas.microsoft.com/office/drawing/2014/main" id="{3F61C925-F424-16AD-D01C-45BF54ACE09F}"/>
                  </a:ext>
                </a:extLst>
              </p:cNvPr>
              <p:cNvPicPr/>
              <p:nvPr/>
            </p:nvPicPr>
            <p:blipFill>
              <a:blip r:embed="rId8"/>
              <a:stretch>
                <a:fillRect/>
              </a:stretch>
            </p:blipFill>
            <p:spPr>
              <a:xfrm>
                <a:off x="2741419" y="3137381"/>
                <a:ext cx="165600" cy="339480"/>
              </a:xfrm>
              <a:prstGeom prst="rect">
                <a:avLst/>
              </a:prstGeom>
            </p:spPr>
          </p:pic>
        </mc:Fallback>
      </mc:AlternateContent>
    </p:spTree>
    <p:extLst>
      <p:ext uri="{BB962C8B-B14F-4D97-AF65-F5344CB8AC3E}">
        <p14:creationId xmlns:p14="http://schemas.microsoft.com/office/powerpoint/2010/main" val="200454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AF7FF-4B06-12A6-C72F-34A3E4521F02}"/>
              </a:ext>
            </a:extLst>
          </p:cNvPr>
          <p:cNvSpPr>
            <a:spLocks noGrp="1"/>
          </p:cNvSpPr>
          <p:nvPr>
            <p:ph type="title"/>
          </p:nvPr>
        </p:nvSpPr>
        <p:spPr/>
        <p:txBody>
          <a:bodyPr/>
          <a:lstStyle/>
          <a:p>
            <a:r>
              <a:rPr lang="en-US" dirty="0"/>
              <a:t>Test system – Cerium-doped yttrium </a:t>
            </a:r>
            <a:r>
              <a:rPr lang="en-US" dirty="0" err="1"/>
              <a:t>aluminium</a:t>
            </a:r>
            <a:r>
              <a:rPr lang="en-US" dirty="0"/>
              <a:t> garnet – doping the cubic supercell</a:t>
            </a:r>
          </a:p>
        </p:txBody>
      </p:sp>
      <p:sp>
        <p:nvSpPr>
          <p:cNvPr id="14" name="Footer Placeholder 4">
            <a:extLst>
              <a:ext uri="{FF2B5EF4-FFF2-40B4-BE49-F238E27FC236}">
                <a16:creationId xmlns:a16="http://schemas.microsoft.com/office/drawing/2014/main" id="{FD8DC889-EA08-1F03-2F02-7E3BB3F9F940}"/>
              </a:ext>
            </a:extLst>
          </p:cNvPr>
          <p:cNvSpPr>
            <a:spLocks noGrp="1"/>
          </p:cNvSpPr>
          <p:nvPr>
            <p:ph type="ftr" sz="quarter" idx="11"/>
          </p:nvPr>
        </p:nvSpPr>
        <p:spPr>
          <a:xfrm>
            <a:off x="479376" y="6356350"/>
            <a:ext cx="5334680" cy="365125"/>
          </a:xfrm>
        </p:spPr>
        <p:txBody>
          <a:bodyPr/>
          <a:lstStyle/>
          <a:p>
            <a:endParaRPr lang="en-GB" dirty="0"/>
          </a:p>
        </p:txBody>
      </p:sp>
      <p:pic>
        <p:nvPicPr>
          <p:cNvPr id="16" name="Picture 15" descr="A picture containing light&#10;&#10;Description automatically generated">
            <a:extLst>
              <a:ext uri="{FF2B5EF4-FFF2-40B4-BE49-F238E27FC236}">
                <a16:creationId xmlns:a16="http://schemas.microsoft.com/office/drawing/2014/main" id="{F43D3DB1-46BE-A4AE-6EBE-EB31D196C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 y="1802208"/>
            <a:ext cx="4860836" cy="3825948"/>
          </a:xfrm>
          <a:prstGeom prst="rect">
            <a:avLst/>
          </a:prstGeom>
        </p:spPr>
      </p:pic>
      <p:sp>
        <p:nvSpPr>
          <p:cNvPr id="2" name="Right Arrow 1">
            <a:extLst>
              <a:ext uri="{FF2B5EF4-FFF2-40B4-BE49-F238E27FC236}">
                <a16:creationId xmlns:a16="http://schemas.microsoft.com/office/drawing/2014/main" id="{A0441AEF-5136-0B43-20B3-B6C9690DB8A9}"/>
              </a:ext>
            </a:extLst>
          </p:cNvPr>
          <p:cNvSpPr/>
          <p:nvPr/>
        </p:nvSpPr>
        <p:spPr>
          <a:xfrm>
            <a:off x="4863131" y="3412750"/>
            <a:ext cx="2736861" cy="560438"/>
          </a:xfrm>
          <a:prstGeom prst="rightArrow">
            <a:avLst/>
          </a:prstGeom>
          <a:solidFill>
            <a:schemeClr val="accent5">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52DD42-3C69-9B96-227F-97896D2C6455}"/>
              </a:ext>
            </a:extLst>
          </p:cNvPr>
          <p:cNvSpPr txBox="1"/>
          <p:nvPr/>
        </p:nvSpPr>
        <p:spPr>
          <a:xfrm>
            <a:off x="0" y="1029589"/>
            <a:ext cx="3316028" cy="830997"/>
          </a:xfrm>
          <a:prstGeom prst="rect">
            <a:avLst/>
          </a:prstGeom>
          <a:solidFill>
            <a:schemeClr val="accent3"/>
          </a:solidFill>
        </p:spPr>
        <p:txBody>
          <a:bodyPr wrap="square" rtlCol="0">
            <a:spAutoFit/>
          </a:bodyPr>
          <a:lstStyle/>
          <a:p>
            <a:pPr algn="ctr"/>
            <a:r>
              <a:rPr lang="en-US" sz="2400" dirty="0">
                <a:solidFill>
                  <a:schemeClr val="bg1"/>
                </a:solidFill>
              </a:rPr>
              <a:t>Yttrium </a:t>
            </a:r>
            <a:r>
              <a:rPr lang="en-US" sz="2400" dirty="0" err="1">
                <a:solidFill>
                  <a:schemeClr val="bg1"/>
                </a:solidFill>
              </a:rPr>
              <a:t>aluminium</a:t>
            </a:r>
            <a:r>
              <a:rPr lang="en-US" sz="2400" dirty="0">
                <a:solidFill>
                  <a:schemeClr val="bg1"/>
                </a:solidFill>
              </a:rPr>
              <a:t> garnet/YAG (Y</a:t>
            </a:r>
            <a:r>
              <a:rPr lang="en-US" sz="2400" baseline="-25000" dirty="0">
                <a:solidFill>
                  <a:schemeClr val="bg1"/>
                </a:solidFill>
              </a:rPr>
              <a:t>3</a:t>
            </a:r>
            <a:r>
              <a:rPr lang="en-US" sz="2400" dirty="0">
                <a:solidFill>
                  <a:schemeClr val="bg1"/>
                </a:solidFill>
              </a:rPr>
              <a:t>Al</a:t>
            </a:r>
            <a:r>
              <a:rPr lang="en-US" sz="2400" baseline="-25000" dirty="0">
                <a:solidFill>
                  <a:schemeClr val="bg1"/>
                </a:solidFill>
              </a:rPr>
              <a:t>5</a:t>
            </a:r>
            <a:r>
              <a:rPr lang="en-US" sz="2400" dirty="0">
                <a:solidFill>
                  <a:schemeClr val="bg1"/>
                </a:solidFill>
              </a:rPr>
              <a:t>O</a:t>
            </a:r>
            <a:r>
              <a:rPr lang="en-US" sz="2400" baseline="-25000" dirty="0">
                <a:solidFill>
                  <a:schemeClr val="bg1"/>
                </a:solidFill>
              </a:rPr>
              <a:t>12</a:t>
            </a:r>
            <a:r>
              <a:rPr lang="en-US" sz="2400" dirty="0">
                <a:solidFill>
                  <a:schemeClr val="bg1"/>
                </a:solidFill>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F36E5-8D91-E011-1B74-6801D12204DD}"/>
                  </a:ext>
                </a:extLst>
              </p:cNvPr>
              <p:cNvSpPr txBox="1"/>
              <p:nvPr/>
            </p:nvSpPr>
            <p:spPr>
              <a:xfrm>
                <a:off x="1482231" y="5656902"/>
                <a:ext cx="2341832" cy="1201098"/>
              </a:xfrm>
              <a:prstGeom prst="rect">
                <a:avLst/>
              </a:prstGeom>
              <a:solidFill>
                <a:schemeClr val="accent3"/>
              </a:solidFill>
            </p:spPr>
            <p:txBody>
              <a:bodyPr wrap="square" rtlCol="0">
                <a:spAutoFit/>
              </a:bodyPr>
              <a:lstStyle/>
              <a:p>
                <a:pPr algn="ctr"/>
                <a:r>
                  <a:rPr lang="en-US" sz="2400" dirty="0">
                    <a:solidFill>
                      <a:schemeClr val="bg1"/>
                    </a:solidFill>
                  </a:rPr>
                  <a:t>Cubic: </a:t>
                </a:r>
                <a14:m>
                  <m:oMath xmlns:m="http://schemas.openxmlformats.org/officeDocument/2006/math">
                    <m:r>
                      <m:rPr>
                        <m:sty m:val="p"/>
                      </m:rPr>
                      <a:rPr lang="en-GB" sz="2400" b="0" i="0" dirty="0" smtClean="0">
                        <a:solidFill>
                          <a:schemeClr val="bg1"/>
                        </a:solidFill>
                        <a:latin typeface="Cambria Math" panose="02040503050406030204" pitchFamily="18" charset="0"/>
                      </a:rPr>
                      <m:t>Ia</m:t>
                    </m:r>
                    <m:acc>
                      <m:accPr>
                        <m:chr m:val="̅"/>
                        <m:ctrlPr>
                          <a:rPr lang="en-US" sz="2400" i="1" dirty="0" smtClean="0">
                            <a:solidFill>
                              <a:schemeClr val="bg1"/>
                            </a:solidFill>
                            <a:latin typeface="Cambria Math" panose="02040503050406030204" pitchFamily="18" charset="0"/>
                          </a:rPr>
                        </m:ctrlPr>
                      </m:accPr>
                      <m:e>
                        <m:r>
                          <a:rPr lang="en-GB" sz="2400" b="0" i="1" dirty="0" smtClean="0">
                            <a:solidFill>
                              <a:schemeClr val="bg1"/>
                            </a:solidFill>
                            <a:latin typeface="Cambria Math" panose="02040503050406030204" pitchFamily="18" charset="0"/>
                          </a:rPr>
                          <m:t>3</m:t>
                        </m:r>
                      </m:e>
                    </m:acc>
                    <m:r>
                      <m:rPr>
                        <m:sty m:val="p"/>
                      </m:rPr>
                      <a:rPr lang="en-GB" sz="2400" b="0" i="0" dirty="0" smtClean="0">
                        <a:solidFill>
                          <a:schemeClr val="bg1"/>
                        </a:solidFill>
                        <a:latin typeface="Cambria Math" panose="02040503050406030204" pitchFamily="18" charset="0"/>
                      </a:rPr>
                      <m:t>d</m:t>
                    </m:r>
                  </m:oMath>
                </a14:m>
                <a:endParaRPr lang="en-US" sz="2400" dirty="0">
                  <a:solidFill>
                    <a:schemeClr val="bg1"/>
                  </a:solidFill>
                </a:endParaRPr>
              </a:p>
              <a:p>
                <a:pPr algn="ctr"/>
                <a:r>
                  <a:rPr lang="en-US" sz="2400" dirty="0">
                    <a:solidFill>
                      <a:schemeClr val="bg1"/>
                    </a:solidFill>
                  </a:rPr>
                  <a:t># of atoms: 160</a:t>
                </a:r>
              </a:p>
              <a:p>
                <a:pPr algn="ctr"/>
                <a:r>
                  <a:rPr lang="en-US" sz="2400" dirty="0">
                    <a:solidFill>
                      <a:schemeClr val="bg1"/>
                    </a:solidFill>
                  </a:rPr>
                  <a:t>Length: 12.13 </a:t>
                </a:r>
                <a:r>
                  <a:rPr lang="en-US" sz="2400" dirty="0" err="1">
                    <a:solidFill>
                      <a:schemeClr val="bg1"/>
                    </a:solidFill>
                  </a:rPr>
                  <a:t>Å</a:t>
                </a:r>
                <a:endParaRPr lang="en-US" sz="2400" dirty="0">
                  <a:solidFill>
                    <a:schemeClr val="bg1"/>
                  </a:solidFill>
                </a:endParaRPr>
              </a:p>
            </p:txBody>
          </p:sp>
        </mc:Choice>
        <mc:Fallback xmlns="">
          <p:sp>
            <p:nvSpPr>
              <p:cNvPr id="18" name="TextBox 17">
                <a:extLst>
                  <a:ext uri="{FF2B5EF4-FFF2-40B4-BE49-F238E27FC236}">
                    <a16:creationId xmlns:a16="http://schemas.microsoft.com/office/drawing/2014/main" id="{247F36E5-8D91-E011-1B74-6801D12204DD}"/>
                  </a:ext>
                </a:extLst>
              </p:cNvPr>
              <p:cNvSpPr txBox="1">
                <a:spLocks noRot="1" noChangeAspect="1" noMove="1" noResize="1" noEditPoints="1" noAdjustHandles="1" noChangeArrowheads="1" noChangeShapeType="1" noTextEdit="1"/>
              </p:cNvSpPr>
              <p:nvPr/>
            </p:nvSpPr>
            <p:spPr>
              <a:xfrm>
                <a:off x="1482231" y="5656902"/>
                <a:ext cx="2341832" cy="1201098"/>
              </a:xfrm>
              <a:prstGeom prst="rect">
                <a:avLst/>
              </a:prstGeom>
              <a:blipFill>
                <a:blip r:embed="rId4"/>
                <a:stretch>
                  <a:fillRect l="-3784" t="-4211" r="-4324" b="-10526"/>
                </a:stretch>
              </a:blipFill>
            </p:spPr>
            <p:txBody>
              <a:bodyPr/>
              <a:lstStyle/>
              <a:p>
                <a:r>
                  <a:rPr lang="en-US">
                    <a:noFill/>
                  </a:rPr>
                  <a:t> </a:t>
                </a:r>
              </a:p>
            </p:txBody>
          </p:sp>
        </mc:Fallback>
      </mc:AlternateContent>
      <p:pic>
        <p:nvPicPr>
          <p:cNvPr id="3" name="Picture 2" descr="A picture containing light&#10;&#10;Description automatically generated">
            <a:extLst>
              <a:ext uri="{FF2B5EF4-FFF2-40B4-BE49-F238E27FC236}">
                <a16:creationId xmlns:a16="http://schemas.microsoft.com/office/drawing/2014/main" id="{06BB79AD-9804-5098-FE27-34A2D32E1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106" y="1775227"/>
            <a:ext cx="4860836" cy="386730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69A98B-6D44-9FEE-B659-E4C22AF02BC9}"/>
                  </a:ext>
                </a:extLst>
              </p:cNvPr>
              <p:cNvSpPr txBox="1"/>
              <p:nvPr/>
            </p:nvSpPr>
            <p:spPr>
              <a:xfrm>
                <a:off x="8780428" y="5686534"/>
                <a:ext cx="2341832" cy="1201098"/>
              </a:xfrm>
              <a:prstGeom prst="rect">
                <a:avLst/>
              </a:prstGeom>
              <a:solidFill>
                <a:schemeClr val="accent3"/>
              </a:solidFill>
            </p:spPr>
            <p:txBody>
              <a:bodyPr wrap="square" rtlCol="0">
                <a:spAutoFit/>
              </a:bodyPr>
              <a:lstStyle/>
              <a:p>
                <a:pPr algn="ctr"/>
                <a:r>
                  <a:rPr lang="en-US" sz="2400" dirty="0">
                    <a:solidFill>
                      <a:schemeClr val="bg1"/>
                    </a:solidFill>
                  </a:rPr>
                  <a:t>Triclinic: </a:t>
                </a:r>
                <a14:m>
                  <m:oMath xmlns:m="http://schemas.openxmlformats.org/officeDocument/2006/math">
                    <m:r>
                      <m:rPr>
                        <m:sty m:val="p"/>
                      </m:rPr>
                      <a:rPr lang="en-GB" sz="2400" b="0" i="0" dirty="0" smtClean="0">
                        <a:solidFill>
                          <a:schemeClr val="bg1"/>
                        </a:solidFill>
                        <a:latin typeface="Cambria Math" panose="02040503050406030204" pitchFamily="18" charset="0"/>
                      </a:rPr>
                      <m:t>P</m:t>
                    </m:r>
                    <m:r>
                      <a:rPr lang="en-GB" sz="2400" b="0" i="0" dirty="0" smtClean="0">
                        <a:solidFill>
                          <a:schemeClr val="bg1"/>
                        </a:solidFill>
                        <a:latin typeface="Cambria Math" panose="02040503050406030204" pitchFamily="18" charset="0"/>
                      </a:rPr>
                      <m:t>1</m:t>
                    </m:r>
                  </m:oMath>
                </a14:m>
                <a:endParaRPr lang="en-US" sz="2400" dirty="0">
                  <a:solidFill>
                    <a:schemeClr val="bg1"/>
                  </a:solidFill>
                </a:endParaRPr>
              </a:p>
              <a:p>
                <a:pPr algn="ctr"/>
                <a:r>
                  <a:rPr lang="en-US" sz="2400" dirty="0">
                    <a:solidFill>
                      <a:schemeClr val="bg1"/>
                    </a:solidFill>
                  </a:rPr>
                  <a:t># of atoms: 160</a:t>
                </a:r>
              </a:p>
              <a:p>
                <a:pPr algn="ctr"/>
                <a:r>
                  <a:rPr lang="en-US" sz="2400" dirty="0">
                    <a:solidFill>
                      <a:schemeClr val="bg1"/>
                    </a:solidFill>
                  </a:rPr>
                  <a:t>Length: 12.13 </a:t>
                </a:r>
                <a:r>
                  <a:rPr lang="en-US" sz="2400" dirty="0" err="1">
                    <a:solidFill>
                      <a:schemeClr val="bg1"/>
                    </a:solidFill>
                  </a:rPr>
                  <a:t>Å</a:t>
                </a:r>
                <a:endParaRPr lang="en-US" sz="2400" dirty="0">
                  <a:solidFill>
                    <a:schemeClr val="bg1"/>
                  </a:solidFill>
                </a:endParaRPr>
              </a:p>
            </p:txBody>
          </p:sp>
        </mc:Choice>
        <mc:Fallback xmlns="">
          <p:sp>
            <p:nvSpPr>
              <p:cNvPr id="4" name="TextBox 3">
                <a:extLst>
                  <a:ext uri="{FF2B5EF4-FFF2-40B4-BE49-F238E27FC236}">
                    <a16:creationId xmlns:a16="http://schemas.microsoft.com/office/drawing/2014/main" id="{CB69A98B-6D44-9FEE-B659-E4C22AF02BC9}"/>
                  </a:ext>
                </a:extLst>
              </p:cNvPr>
              <p:cNvSpPr txBox="1">
                <a:spLocks noRot="1" noChangeAspect="1" noMove="1" noResize="1" noEditPoints="1" noAdjustHandles="1" noChangeArrowheads="1" noChangeShapeType="1" noTextEdit="1"/>
              </p:cNvSpPr>
              <p:nvPr/>
            </p:nvSpPr>
            <p:spPr>
              <a:xfrm>
                <a:off x="8780428" y="5686534"/>
                <a:ext cx="2341832" cy="1201098"/>
              </a:xfrm>
              <a:prstGeom prst="rect">
                <a:avLst/>
              </a:prstGeom>
              <a:blipFill>
                <a:blip r:embed="rId6"/>
                <a:stretch>
                  <a:fillRect l="-3763" t="-3125" r="-3763" b="-937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039F713-F16B-F906-DF28-E1C6DCC5DEF6}"/>
              </a:ext>
            </a:extLst>
          </p:cNvPr>
          <p:cNvSpPr txBox="1"/>
          <p:nvPr/>
        </p:nvSpPr>
        <p:spPr>
          <a:xfrm>
            <a:off x="10824970" y="1445087"/>
            <a:ext cx="1367030" cy="461665"/>
          </a:xfrm>
          <a:prstGeom prst="rect">
            <a:avLst/>
          </a:prstGeom>
          <a:solidFill>
            <a:schemeClr val="accent3"/>
          </a:solidFill>
        </p:spPr>
        <p:txBody>
          <a:bodyPr wrap="square" rtlCol="0">
            <a:spAutoFit/>
          </a:bodyPr>
          <a:lstStyle/>
          <a:p>
            <a:pPr algn="ctr"/>
            <a:r>
              <a:rPr lang="en-US" sz="2400" dirty="0" err="1">
                <a:solidFill>
                  <a:schemeClr val="bg1"/>
                </a:solidFill>
              </a:rPr>
              <a:t>YAG:Ce</a:t>
            </a:r>
            <a:endParaRPr lang="en-US" sz="2400" dirty="0">
              <a:solidFill>
                <a:schemeClr val="bg1"/>
              </a:solidFill>
            </a:endParaRPr>
          </a:p>
        </p:txBody>
      </p:sp>
      <p:sp>
        <p:nvSpPr>
          <p:cNvPr id="6" name="Oval 5">
            <a:extLst>
              <a:ext uri="{FF2B5EF4-FFF2-40B4-BE49-F238E27FC236}">
                <a16:creationId xmlns:a16="http://schemas.microsoft.com/office/drawing/2014/main" id="{24C4C602-7242-3DD3-FCFE-FDFEDC2FDDF7}"/>
              </a:ext>
            </a:extLst>
          </p:cNvPr>
          <p:cNvSpPr/>
          <p:nvPr/>
        </p:nvSpPr>
        <p:spPr>
          <a:xfrm>
            <a:off x="2573138" y="3524596"/>
            <a:ext cx="590204" cy="59020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4EAD2BA-888F-105A-8573-D55FD39D1A64}"/>
              </a:ext>
            </a:extLst>
          </p:cNvPr>
          <p:cNvSpPr txBox="1"/>
          <p:nvPr/>
        </p:nvSpPr>
        <p:spPr>
          <a:xfrm rot="872946">
            <a:off x="3579977" y="1283905"/>
            <a:ext cx="2124941" cy="523220"/>
          </a:xfrm>
          <a:prstGeom prst="rect">
            <a:avLst/>
          </a:prstGeom>
          <a:noFill/>
        </p:spPr>
        <p:txBody>
          <a:bodyPr wrap="none" rtlCol="0">
            <a:spAutoFit/>
          </a:bodyPr>
          <a:lstStyle/>
          <a:p>
            <a:r>
              <a:rPr lang="en-US" sz="2800" dirty="0">
                <a:latin typeface="Chalkboard" panose="03050602040202020205" pitchFamily="66" charset="77"/>
              </a:rPr>
              <a:t>Doping here</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8EC4183-9D7A-1BD7-05FB-BA806A2ED0D3}"/>
                  </a:ext>
                </a:extLst>
              </p14:cNvPr>
              <p14:cNvContentPartPr/>
              <p14:nvPr/>
            </p14:nvContentPartPr>
            <p14:xfrm>
              <a:off x="2885419" y="1574261"/>
              <a:ext cx="1134720" cy="1882080"/>
            </p14:xfrm>
          </p:contentPart>
        </mc:Choice>
        <mc:Fallback xmlns="">
          <p:pic>
            <p:nvPicPr>
              <p:cNvPr id="9" name="Ink 8">
                <a:extLst>
                  <a:ext uri="{FF2B5EF4-FFF2-40B4-BE49-F238E27FC236}">
                    <a16:creationId xmlns:a16="http://schemas.microsoft.com/office/drawing/2014/main" id="{38EC4183-9D7A-1BD7-05FB-BA806A2ED0D3}"/>
                  </a:ext>
                </a:extLst>
              </p:cNvPr>
              <p:cNvPicPr/>
              <p:nvPr/>
            </p:nvPicPr>
            <p:blipFill>
              <a:blip r:embed="rId8"/>
              <a:stretch>
                <a:fillRect/>
              </a:stretch>
            </p:blipFill>
            <p:spPr>
              <a:xfrm>
                <a:off x="2869579" y="1558781"/>
                <a:ext cx="1166040" cy="191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C46FE21-16BF-E3AA-7051-485D85F9A7BA}"/>
                  </a:ext>
                </a:extLst>
              </p14:cNvPr>
              <p14:cNvContentPartPr/>
              <p14:nvPr/>
            </p14:nvContentPartPr>
            <p14:xfrm>
              <a:off x="2757259" y="3153221"/>
              <a:ext cx="134280" cy="308160"/>
            </p14:xfrm>
          </p:contentPart>
        </mc:Choice>
        <mc:Fallback xmlns="">
          <p:pic>
            <p:nvPicPr>
              <p:cNvPr id="10" name="Ink 9">
                <a:extLst>
                  <a:ext uri="{FF2B5EF4-FFF2-40B4-BE49-F238E27FC236}">
                    <a16:creationId xmlns:a16="http://schemas.microsoft.com/office/drawing/2014/main" id="{FC46FE21-16BF-E3AA-7051-485D85F9A7BA}"/>
                  </a:ext>
                </a:extLst>
              </p:cNvPr>
              <p:cNvPicPr/>
              <p:nvPr/>
            </p:nvPicPr>
            <p:blipFill>
              <a:blip r:embed="rId10"/>
              <a:stretch>
                <a:fillRect/>
              </a:stretch>
            </p:blipFill>
            <p:spPr>
              <a:xfrm>
                <a:off x="2741419" y="3137381"/>
                <a:ext cx="165600" cy="339480"/>
              </a:xfrm>
              <a:prstGeom prst="rect">
                <a:avLst/>
              </a:prstGeom>
            </p:spPr>
          </p:pic>
        </mc:Fallback>
      </mc:AlternateContent>
    </p:spTree>
    <p:extLst>
      <p:ext uri="{BB962C8B-B14F-4D97-AF65-F5344CB8AC3E}">
        <p14:creationId xmlns:p14="http://schemas.microsoft.com/office/powerpoint/2010/main" val="2467048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iagram, schematic&#10;&#10;Description automatically generated">
            <a:extLst>
              <a:ext uri="{FF2B5EF4-FFF2-40B4-BE49-F238E27FC236}">
                <a16:creationId xmlns:a16="http://schemas.microsoft.com/office/drawing/2014/main" id="{D7A4FF79-246C-CB73-8DB3-6C6EA83A2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4" y="1431652"/>
            <a:ext cx="5454948" cy="4229402"/>
          </a:xfrm>
          <a:prstGeom prst="rect">
            <a:avLst/>
          </a:prstGeom>
        </p:spPr>
      </p:pic>
      <p:sp>
        <p:nvSpPr>
          <p:cNvPr id="8" name="Title 7">
            <a:extLst>
              <a:ext uri="{FF2B5EF4-FFF2-40B4-BE49-F238E27FC236}">
                <a16:creationId xmlns:a16="http://schemas.microsoft.com/office/drawing/2014/main" id="{C4EB5C31-C03D-31D7-3FA7-5E1D72F0460C}"/>
              </a:ext>
            </a:extLst>
          </p:cNvPr>
          <p:cNvSpPr>
            <a:spLocks noGrp="1"/>
          </p:cNvSpPr>
          <p:nvPr>
            <p:ph type="title"/>
          </p:nvPr>
        </p:nvSpPr>
        <p:spPr/>
        <p:txBody>
          <a:bodyPr/>
          <a:lstStyle/>
          <a:p>
            <a:r>
              <a:rPr lang="en-US" dirty="0"/>
              <a:t>Effect of doping on YAG band structure</a:t>
            </a:r>
          </a:p>
        </p:txBody>
      </p:sp>
      <p:sp>
        <p:nvSpPr>
          <p:cNvPr id="9" name="Footer Placeholder 4">
            <a:extLst>
              <a:ext uri="{FF2B5EF4-FFF2-40B4-BE49-F238E27FC236}">
                <a16:creationId xmlns:a16="http://schemas.microsoft.com/office/drawing/2014/main" id="{DD7D86FB-5086-DABF-384D-AA7B98F93AF6}"/>
              </a:ext>
            </a:extLst>
          </p:cNvPr>
          <p:cNvSpPr>
            <a:spLocks noGrp="1"/>
          </p:cNvSpPr>
          <p:nvPr>
            <p:ph type="ftr" sz="quarter" idx="11"/>
          </p:nvPr>
        </p:nvSpPr>
        <p:spPr>
          <a:xfrm>
            <a:off x="479376" y="6356350"/>
            <a:ext cx="5334680" cy="365125"/>
          </a:xfrm>
        </p:spPr>
        <p:txBody>
          <a:bodyPr/>
          <a:lstStyle/>
          <a:p>
            <a:endParaRPr lang="en-GB" dirty="0"/>
          </a:p>
        </p:txBody>
      </p:sp>
      <p:pic>
        <p:nvPicPr>
          <p:cNvPr id="15" name="Picture 14" descr="Chart&#10;&#10;Description automatically generated">
            <a:extLst>
              <a:ext uri="{FF2B5EF4-FFF2-40B4-BE49-F238E27FC236}">
                <a16:creationId xmlns:a16="http://schemas.microsoft.com/office/drawing/2014/main" id="{D4C4FFA7-C948-9E94-5851-3837FA2A3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764" y="1431652"/>
            <a:ext cx="6755295" cy="4229402"/>
          </a:xfrm>
          <a:prstGeom prst="rect">
            <a:avLst/>
          </a:prstGeom>
        </p:spPr>
      </p:pic>
      <p:sp>
        <p:nvSpPr>
          <p:cNvPr id="18" name="TextBox 17">
            <a:extLst>
              <a:ext uri="{FF2B5EF4-FFF2-40B4-BE49-F238E27FC236}">
                <a16:creationId xmlns:a16="http://schemas.microsoft.com/office/drawing/2014/main" id="{73A0B4CF-E44F-3A60-1F10-2F4716AE1048}"/>
              </a:ext>
            </a:extLst>
          </p:cNvPr>
          <p:cNvSpPr txBox="1"/>
          <p:nvPr/>
        </p:nvSpPr>
        <p:spPr>
          <a:xfrm>
            <a:off x="7077536" y="1024888"/>
            <a:ext cx="1229824" cy="461665"/>
          </a:xfrm>
          <a:prstGeom prst="rect">
            <a:avLst/>
          </a:prstGeom>
          <a:noFill/>
        </p:spPr>
        <p:txBody>
          <a:bodyPr wrap="none" rtlCol="0">
            <a:spAutoFit/>
          </a:bodyPr>
          <a:lstStyle/>
          <a:p>
            <a:r>
              <a:rPr lang="en-US" sz="2400" dirty="0"/>
              <a:t>Spin up</a:t>
            </a:r>
          </a:p>
        </p:txBody>
      </p:sp>
      <p:sp>
        <p:nvSpPr>
          <p:cNvPr id="19" name="TextBox 18">
            <a:extLst>
              <a:ext uri="{FF2B5EF4-FFF2-40B4-BE49-F238E27FC236}">
                <a16:creationId xmlns:a16="http://schemas.microsoft.com/office/drawing/2014/main" id="{8E74013B-2272-D33A-E7F8-4FA8C030DF5D}"/>
              </a:ext>
            </a:extLst>
          </p:cNvPr>
          <p:cNvSpPr txBox="1"/>
          <p:nvPr/>
        </p:nvSpPr>
        <p:spPr>
          <a:xfrm>
            <a:off x="10088197" y="1024888"/>
            <a:ext cx="1624163" cy="461665"/>
          </a:xfrm>
          <a:prstGeom prst="rect">
            <a:avLst/>
          </a:prstGeom>
          <a:noFill/>
        </p:spPr>
        <p:txBody>
          <a:bodyPr wrap="none" rtlCol="0">
            <a:spAutoFit/>
          </a:bodyPr>
          <a:lstStyle/>
          <a:p>
            <a:r>
              <a:rPr lang="en-US" sz="2400" dirty="0"/>
              <a:t>Spin down</a:t>
            </a:r>
          </a:p>
        </p:txBody>
      </p:sp>
      <p:sp>
        <p:nvSpPr>
          <p:cNvPr id="20" name="TextBox 19">
            <a:extLst>
              <a:ext uri="{FF2B5EF4-FFF2-40B4-BE49-F238E27FC236}">
                <a16:creationId xmlns:a16="http://schemas.microsoft.com/office/drawing/2014/main" id="{FDCE0489-79A1-3D53-EDC1-72BA455F7653}"/>
              </a:ext>
            </a:extLst>
          </p:cNvPr>
          <p:cNvSpPr txBox="1"/>
          <p:nvPr/>
        </p:nvSpPr>
        <p:spPr>
          <a:xfrm>
            <a:off x="2172933" y="5671208"/>
            <a:ext cx="1052713" cy="461665"/>
          </a:xfrm>
          <a:prstGeom prst="rect">
            <a:avLst/>
          </a:prstGeom>
          <a:solidFill>
            <a:schemeClr val="accent3"/>
          </a:solidFill>
        </p:spPr>
        <p:txBody>
          <a:bodyPr wrap="square" rtlCol="0">
            <a:spAutoFit/>
          </a:bodyPr>
          <a:lstStyle/>
          <a:p>
            <a:pPr algn="ctr"/>
            <a:r>
              <a:rPr lang="en-US" sz="2400" dirty="0">
                <a:solidFill>
                  <a:schemeClr val="bg1"/>
                </a:solidFill>
              </a:rPr>
              <a:t>YAG</a:t>
            </a:r>
          </a:p>
        </p:txBody>
      </p:sp>
      <p:sp>
        <p:nvSpPr>
          <p:cNvPr id="21" name="TextBox 20">
            <a:extLst>
              <a:ext uri="{FF2B5EF4-FFF2-40B4-BE49-F238E27FC236}">
                <a16:creationId xmlns:a16="http://schemas.microsoft.com/office/drawing/2014/main" id="{9CAA73F1-86B0-D6E2-5286-D0E9BE3BADC3}"/>
              </a:ext>
            </a:extLst>
          </p:cNvPr>
          <p:cNvSpPr txBox="1"/>
          <p:nvPr/>
        </p:nvSpPr>
        <p:spPr>
          <a:xfrm>
            <a:off x="8500449" y="5671208"/>
            <a:ext cx="1299533" cy="830997"/>
          </a:xfrm>
          <a:prstGeom prst="rect">
            <a:avLst/>
          </a:prstGeom>
          <a:solidFill>
            <a:schemeClr val="accent3"/>
          </a:solidFill>
        </p:spPr>
        <p:txBody>
          <a:bodyPr wrap="square" rtlCol="0">
            <a:spAutoFit/>
          </a:bodyPr>
          <a:lstStyle/>
          <a:p>
            <a:pPr algn="ctr"/>
            <a:r>
              <a:rPr lang="en-US" sz="2400" dirty="0" err="1">
                <a:solidFill>
                  <a:schemeClr val="bg1"/>
                </a:solidFill>
              </a:rPr>
              <a:t>YAG:Ce</a:t>
            </a:r>
            <a:r>
              <a:rPr lang="en-US" sz="2400" dirty="0">
                <a:solidFill>
                  <a:schemeClr val="bg1"/>
                </a:solidFill>
              </a:rPr>
              <a:t> (U=5)</a:t>
            </a:r>
          </a:p>
        </p:txBody>
      </p:sp>
    </p:spTree>
    <p:extLst>
      <p:ext uri="{BB962C8B-B14F-4D97-AF65-F5344CB8AC3E}">
        <p14:creationId xmlns:p14="http://schemas.microsoft.com/office/powerpoint/2010/main" val="4147386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EB5C31-C03D-31D7-3FA7-5E1D72F0460C}"/>
              </a:ext>
            </a:extLst>
          </p:cNvPr>
          <p:cNvSpPr>
            <a:spLocks noGrp="1"/>
          </p:cNvSpPr>
          <p:nvPr>
            <p:ph type="title"/>
          </p:nvPr>
        </p:nvSpPr>
        <p:spPr/>
        <p:txBody>
          <a:bodyPr/>
          <a:lstStyle/>
          <a:p>
            <a:r>
              <a:rPr lang="en-US" dirty="0"/>
              <a:t>Effect of doping on YAG band structure</a:t>
            </a:r>
          </a:p>
        </p:txBody>
      </p:sp>
      <p:sp>
        <p:nvSpPr>
          <p:cNvPr id="9" name="Footer Placeholder 4">
            <a:extLst>
              <a:ext uri="{FF2B5EF4-FFF2-40B4-BE49-F238E27FC236}">
                <a16:creationId xmlns:a16="http://schemas.microsoft.com/office/drawing/2014/main" id="{DD7D86FB-5086-DABF-384D-AA7B98F93AF6}"/>
              </a:ext>
            </a:extLst>
          </p:cNvPr>
          <p:cNvSpPr>
            <a:spLocks noGrp="1"/>
          </p:cNvSpPr>
          <p:nvPr>
            <p:ph type="ftr" sz="quarter" idx="11"/>
          </p:nvPr>
        </p:nvSpPr>
        <p:spPr>
          <a:xfrm>
            <a:off x="479376" y="6356350"/>
            <a:ext cx="5334680" cy="365125"/>
          </a:xfrm>
        </p:spPr>
        <p:txBody>
          <a:bodyPr/>
          <a:lstStyle/>
          <a:p>
            <a:endParaRPr lang="en-GB" dirty="0"/>
          </a:p>
        </p:txBody>
      </p:sp>
      <p:pic>
        <p:nvPicPr>
          <p:cNvPr id="15" name="Picture 14" descr="Chart&#10;&#10;Description automatically generated">
            <a:extLst>
              <a:ext uri="{FF2B5EF4-FFF2-40B4-BE49-F238E27FC236}">
                <a16:creationId xmlns:a16="http://schemas.microsoft.com/office/drawing/2014/main" id="{D4C4FFA7-C948-9E94-5851-3837FA2A3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 y="1703504"/>
            <a:ext cx="6755295" cy="4229402"/>
          </a:xfrm>
          <a:prstGeom prst="rect">
            <a:avLst/>
          </a:prstGeom>
        </p:spPr>
      </p:pic>
      <p:sp>
        <p:nvSpPr>
          <p:cNvPr id="18" name="TextBox 17">
            <a:extLst>
              <a:ext uri="{FF2B5EF4-FFF2-40B4-BE49-F238E27FC236}">
                <a16:creationId xmlns:a16="http://schemas.microsoft.com/office/drawing/2014/main" id="{73A0B4CF-E44F-3A60-1F10-2F4716AE1048}"/>
              </a:ext>
            </a:extLst>
          </p:cNvPr>
          <p:cNvSpPr txBox="1"/>
          <p:nvPr/>
        </p:nvSpPr>
        <p:spPr>
          <a:xfrm>
            <a:off x="1665260" y="1296740"/>
            <a:ext cx="1229824" cy="461665"/>
          </a:xfrm>
          <a:prstGeom prst="rect">
            <a:avLst/>
          </a:prstGeom>
          <a:noFill/>
        </p:spPr>
        <p:txBody>
          <a:bodyPr wrap="none" rtlCol="0">
            <a:spAutoFit/>
          </a:bodyPr>
          <a:lstStyle/>
          <a:p>
            <a:r>
              <a:rPr lang="en-US" sz="2400" dirty="0"/>
              <a:t>Spin up</a:t>
            </a:r>
          </a:p>
        </p:txBody>
      </p:sp>
      <p:sp>
        <p:nvSpPr>
          <p:cNvPr id="19" name="TextBox 18">
            <a:extLst>
              <a:ext uri="{FF2B5EF4-FFF2-40B4-BE49-F238E27FC236}">
                <a16:creationId xmlns:a16="http://schemas.microsoft.com/office/drawing/2014/main" id="{8E74013B-2272-D33A-E7F8-4FA8C030DF5D}"/>
              </a:ext>
            </a:extLst>
          </p:cNvPr>
          <p:cNvSpPr txBox="1"/>
          <p:nvPr/>
        </p:nvSpPr>
        <p:spPr>
          <a:xfrm>
            <a:off x="4675921" y="1296740"/>
            <a:ext cx="1624163" cy="461665"/>
          </a:xfrm>
          <a:prstGeom prst="rect">
            <a:avLst/>
          </a:prstGeom>
          <a:noFill/>
        </p:spPr>
        <p:txBody>
          <a:bodyPr wrap="none" rtlCol="0">
            <a:spAutoFit/>
          </a:bodyPr>
          <a:lstStyle/>
          <a:p>
            <a:r>
              <a:rPr lang="en-US" sz="2400" dirty="0"/>
              <a:t>Spin down</a:t>
            </a:r>
          </a:p>
        </p:txBody>
      </p:sp>
      <p:sp>
        <p:nvSpPr>
          <p:cNvPr id="21" name="TextBox 20">
            <a:extLst>
              <a:ext uri="{FF2B5EF4-FFF2-40B4-BE49-F238E27FC236}">
                <a16:creationId xmlns:a16="http://schemas.microsoft.com/office/drawing/2014/main" id="{9CAA73F1-86B0-D6E2-5286-D0E9BE3BADC3}"/>
              </a:ext>
            </a:extLst>
          </p:cNvPr>
          <p:cNvSpPr txBox="1"/>
          <p:nvPr/>
        </p:nvSpPr>
        <p:spPr>
          <a:xfrm>
            <a:off x="3088173" y="5943060"/>
            <a:ext cx="1299533" cy="830997"/>
          </a:xfrm>
          <a:prstGeom prst="rect">
            <a:avLst/>
          </a:prstGeom>
          <a:solidFill>
            <a:schemeClr val="accent3"/>
          </a:solidFill>
        </p:spPr>
        <p:txBody>
          <a:bodyPr wrap="square" rtlCol="0">
            <a:spAutoFit/>
          </a:bodyPr>
          <a:lstStyle/>
          <a:p>
            <a:pPr algn="ctr"/>
            <a:r>
              <a:rPr lang="en-US" sz="2400" dirty="0" err="1">
                <a:solidFill>
                  <a:schemeClr val="bg1"/>
                </a:solidFill>
              </a:rPr>
              <a:t>YAG:Ce</a:t>
            </a:r>
            <a:r>
              <a:rPr lang="en-US" sz="2400" dirty="0">
                <a:solidFill>
                  <a:schemeClr val="bg1"/>
                </a:solidFill>
              </a:rPr>
              <a:t> (U=5)</a:t>
            </a:r>
          </a:p>
        </p:txBody>
      </p:sp>
      <p:sp>
        <p:nvSpPr>
          <p:cNvPr id="2" name="Rectangle 1">
            <a:extLst>
              <a:ext uri="{FF2B5EF4-FFF2-40B4-BE49-F238E27FC236}">
                <a16:creationId xmlns:a16="http://schemas.microsoft.com/office/drawing/2014/main" id="{C1A2F9DA-9899-79A3-818E-21472AEA10A9}"/>
              </a:ext>
            </a:extLst>
          </p:cNvPr>
          <p:cNvSpPr/>
          <p:nvPr/>
        </p:nvSpPr>
        <p:spPr>
          <a:xfrm>
            <a:off x="8072117" y="4287484"/>
            <a:ext cx="2275367" cy="1330095"/>
          </a:xfrm>
          <a:prstGeom prst="rect">
            <a:avLst/>
          </a:prstGeom>
          <a:solidFill>
            <a:schemeClr val="accent4"/>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4B16FFA-234B-F3C2-A827-E2EC3AAE996C}"/>
              </a:ext>
            </a:extLst>
          </p:cNvPr>
          <p:cNvSpPr/>
          <p:nvPr/>
        </p:nvSpPr>
        <p:spPr>
          <a:xfrm>
            <a:off x="8072117" y="1580628"/>
            <a:ext cx="2275367" cy="1330095"/>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62BA25-F5C1-B25C-9CFF-E90E1D10A02A}"/>
              </a:ext>
            </a:extLst>
          </p:cNvPr>
          <p:cNvSpPr txBox="1"/>
          <p:nvPr/>
        </p:nvSpPr>
        <p:spPr>
          <a:xfrm>
            <a:off x="8157176" y="4767865"/>
            <a:ext cx="2052084" cy="369332"/>
          </a:xfrm>
          <a:prstGeom prst="rect">
            <a:avLst/>
          </a:prstGeom>
          <a:noFill/>
        </p:spPr>
        <p:txBody>
          <a:bodyPr wrap="square" rtlCol="0">
            <a:spAutoFit/>
          </a:bodyPr>
          <a:lstStyle/>
          <a:p>
            <a:pPr algn="ctr"/>
            <a:r>
              <a:rPr lang="en-US" dirty="0">
                <a:solidFill>
                  <a:schemeClr val="bg1"/>
                </a:solidFill>
              </a:rPr>
              <a:t>Valence band</a:t>
            </a:r>
          </a:p>
        </p:txBody>
      </p:sp>
      <p:sp>
        <p:nvSpPr>
          <p:cNvPr id="5" name="TextBox 4">
            <a:extLst>
              <a:ext uri="{FF2B5EF4-FFF2-40B4-BE49-F238E27FC236}">
                <a16:creationId xmlns:a16="http://schemas.microsoft.com/office/drawing/2014/main" id="{56E255A9-A030-E0C0-4D4C-18A66C65D48A}"/>
              </a:ext>
            </a:extLst>
          </p:cNvPr>
          <p:cNvSpPr txBox="1"/>
          <p:nvPr/>
        </p:nvSpPr>
        <p:spPr>
          <a:xfrm>
            <a:off x="8157176" y="2061531"/>
            <a:ext cx="2052084" cy="369332"/>
          </a:xfrm>
          <a:prstGeom prst="rect">
            <a:avLst/>
          </a:prstGeom>
          <a:noFill/>
        </p:spPr>
        <p:txBody>
          <a:bodyPr wrap="square" rtlCol="0">
            <a:spAutoFit/>
          </a:bodyPr>
          <a:lstStyle/>
          <a:p>
            <a:pPr algn="ctr"/>
            <a:r>
              <a:rPr lang="en-US" dirty="0">
                <a:solidFill>
                  <a:schemeClr val="accent4"/>
                </a:solidFill>
              </a:rPr>
              <a:t>Conduction band</a:t>
            </a:r>
          </a:p>
        </p:txBody>
      </p:sp>
      <p:cxnSp>
        <p:nvCxnSpPr>
          <p:cNvPr id="6" name="Straight Arrow Connector 5">
            <a:extLst>
              <a:ext uri="{FF2B5EF4-FFF2-40B4-BE49-F238E27FC236}">
                <a16:creationId xmlns:a16="http://schemas.microsoft.com/office/drawing/2014/main" id="{75B3206D-8B3C-10D0-01CD-53E21D70819C}"/>
              </a:ext>
            </a:extLst>
          </p:cNvPr>
          <p:cNvCxnSpPr>
            <a:cxnSpLocks/>
          </p:cNvCxnSpPr>
          <p:nvPr/>
        </p:nvCxnSpPr>
        <p:spPr>
          <a:xfrm flipV="1">
            <a:off x="7763773" y="1435334"/>
            <a:ext cx="0" cy="4378694"/>
          </a:xfrm>
          <a:prstGeom prst="straightConnector1">
            <a:avLst/>
          </a:prstGeom>
          <a:ln w="25400">
            <a:solidFill>
              <a:schemeClr val="accent5"/>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7966063-3990-2D00-0C3D-5457E0704128}"/>
              </a:ext>
            </a:extLst>
          </p:cNvPr>
          <p:cNvSpPr txBox="1"/>
          <p:nvPr/>
        </p:nvSpPr>
        <p:spPr>
          <a:xfrm>
            <a:off x="6555206" y="3387488"/>
            <a:ext cx="2052084" cy="461665"/>
          </a:xfrm>
          <a:prstGeom prst="rect">
            <a:avLst/>
          </a:prstGeom>
          <a:noFill/>
        </p:spPr>
        <p:txBody>
          <a:bodyPr wrap="square" rtlCol="0">
            <a:spAutoFit/>
          </a:bodyPr>
          <a:lstStyle/>
          <a:p>
            <a:pPr algn="ctr"/>
            <a:r>
              <a:rPr lang="en-US" sz="2400" dirty="0">
                <a:solidFill>
                  <a:schemeClr val="accent5"/>
                </a:solidFill>
              </a:rPr>
              <a:t>E</a:t>
            </a:r>
          </a:p>
        </p:txBody>
      </p:sp>
      <p:sp>
        <p:nvSpPr>
          <p:cNvPr id="10" name="TextBox 9">
            <a:extLst>
              <a:ext uri="{FF2B5EF4-FFF2-40B4-BE49-F238E27FC236}">
                <a16:creationId xmlns:a16="http://schemas.microsoft.com/office/drawing/2014/main" id="{E11BE2C0-492D-B75F-1A0C-AEBF0895E895}"/>
              </a:ext>
            </a:extLst>
          </p:cNvPr>
          <p:cNvSpPr txBox="1"/>
          <p:nvPr/>
        </p:nvSpPr>
        <p:spPr>
          <a:xfrm>
            <a:off x="9777314" y="2905939"/>
            <a:ext cx="2868038" cy="400110"/>
          </a:xfrm>
          <a:prstGeom prst="rect">
            <a:avLst/>
          </a:prstGeom>
          <a:noFill/>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Ln 5d (empty)</a:t>
            </a:r>
          </a:p>
        </p:txBody>
      </p:sp>
      <p:cxnSp>
        <p:nvCxnSpPr>
          <p:cNvPr id="11" name="Straight Connector 10">
            <a:extLst>
              <a:ext uri="{FF2B5EF4-FFF2-40B4-BE49-F238E27FC236}">
                <a16:creationId xmlns:a16="http://schemas.microsoft.com/office/drawing/2014/main" id="{47D06F6F-5425-E13F-6973-00969F357AA6}"/>
              </a:ext>
            </a:extLst>
          </p:cNvPr>
          <p:cNvCxnSpPr>
            <a:cxnSpLocks/>
          </p:cNvCxnSpPr>
          <p:nvPr/>
        </p:nvCxnSpPr>
        <p:spPr>
          <a:xfrm>
            <a:off x="8051111" y="3958539"/>
            <a:ext cx="230194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09DE26-E44E-AE5C-025E-622A78BB8DAA}"/>
              </a:ext>
            </a:extLst>
          </p:cNvPr>
          <p:cNvCxnSpPr>
            <a:cxnSpLocks/>
          </p:cNvCxnSpPr>
          <p:nvPr/>
        </p:nvCxnSpPr>
        <p:spPr>
          <a:xfrm>
            <a:off x="8056687" y="3202115"/>
            <a:ext cx="230194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F82416C-5555-CB77-D35B-6FC457E368FD}"/>
              </a:ext>
            </a:extLst>
          </p:cNvPr>
          <p:cNvSpPr txBox="1"/>
          <p:nvPr/>
        </p:nvSpPr>
        <p:spPr>
          <a:xfrm>
            <a:off x="9777314" y="3684260"/>
            <a:ext cx="2868038"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cs typeface="Arial" panose="020B0604020202020204" pitchFamily="34" charset="0"/>
              </a:rPr>
              <a:t>Ln 4f (filled)</a:t>
            </a:r>
          </a:p>
        </p:txBody>
      </p:sp>
    </p:spTree>
    <p:extLst>
      <p:ext uri="{BB962C8B-B14F-4D97-AF65-F5344CB8AC3E}">
        <p14:creationId xmlns:p14="http://schemas.microsoft.com/office/powerpoint/2010/main" val="2279843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F7F1F-8A92-41DA-29C1-3279284098DD}"/>
              </a:ext>
            </a:extLst>
          </p:cNvPr>
          <p:cNvSpPr>
            <a:spLocks noGrp="1"/>
          </p:cNvSpPr>
          <p:nvPr>
            <p:ph sz="quarter" idx="13"/>
          </p:nvPr>
        </p:nvSpPr>
        <p:spPr>
          <a:xfrm>
            <a:off x="479376" y="1244356"/>
            <a:ext cx="5293944" cy="5613643"/>
          </a:xfrm>
        </p:spPr>
        <p:txBody>
          <a:bodyPr/>
          <a:lstStyle/>
          <a:p>
            <a:pPr marL="0" indent="0">
              <a:buNone/>
            </a:pPr>
            <a:r>
              <a:rPr lang="en-US" b="1" dirty="0"/>
              <a:t>General calculation information:</a:t>
            </a:r>
          </a:p>
          <a:p>
            <a:r>
              <a:rPr lang="en-US" dirty="0" err="1"/>
              <a:t>PBEsol</a:t>
            </a:r>
            <a:endParaRPr lang="en-US" dirty="0"/>
          </a:p>
          <a:p>
            <a:r>
              <a:rPr lang="en-US" dirty="0"/>
              <a:t>Projector augmented wave (PAW) pseudopotentials</a:t>
            </a:r>
          </a:p>
          <a:p>
            <a:r>
              <a:rPr lang="en-US" dirty="0"/>
              <a:t>Structure relaxation</a:t>
            </a:r>
          </a:p>
          <a:p>
            <a:pPr lvl="1"/>
            <a:r>
              <a:rPr lang="en-US" dirty="0"/>
              <a:t>Electronic convergence criterion: 10</a:t>
            </a:r>
            <a:r>
              <a:rPr lang="en-US" baseline="30000" dirty="0"/>
              <a:t>-7</a:t>
            </a:r>
            <a:r>
              <a:rPr lang="en-US" dirty="0"/>
              <a:t> eV</a:t>
            </a:r>
          </a:p>
          <a:p>
            <a:pPr lvl="1"/>
            <a:r>
              <a:rPr lang="en-US" dirty="0"/>
              <a:t>Ionic convergence criterion: norm of forces &lt; 1 </a:t>
            </a:r>
            <a:r>
              <a:rPr lang="en-US" dirty="0" err="1"/>
              <a:t>meV</a:t>
            </a:r>
            <a:r>
              <a:rPr lang="en-US" dirty="0"/>
              <a:t> Å</a:t>
            </a:r>
            <a:r>
              <a:rPr lang="en-US" baseline="30000" dirty="0"/>
              <a:t>-1</a:t>
            </a:r>
            <a:r>
              <a:rPr lang="en-US" dirty="0"/>
              <a:t> </a:t>
            </a:r>
          </a:p>
          <a:p>
            <a:r>
              <a:rPr lang="en-US" dirty="0"/>
              <a:t>DFT+U</a:t>
            </a:r>
          </a:p>
          <a:p>
            <a:pPr lvl="1"/>
            <a:r>
              <a:rPr lang="en-US" dirty="0" err="1"/>
              <a:t>Dudarev</a:t>
            </a:r>
            <a:r>
              <a:rPr lang="en-US" dirty="0"/>
              <a:t> (</a:t>
            </a:r>
            <a:r>
              <a:rPr lang="en-US" i="1" dirty="0" err="1"/>
              <a:t>U</a:t>
            </a:r>
            <a:r>
              <a:rPr lang="en-US" baseline="-25000" dirty="0" err="1"/>
              <a:t>eff</a:t>
            </a:r>
            <a:r>
              <a:rPr lang="en-US" dirty="0"/>
              <a:t>=</a:t>
            </a:r>
            <a:r>
              <a:rPr lang="en-US" i="1" dirty="0"/>
              <a:t>U</a:t>
            </a:r>
            <a:r>
              <a:rPr lang="en-US" dirty="0"/>
              <a:t>-</a:t>
            </a:r>
            <a:r>
              <a:rPr lang="en-US" i="1" dirty="0"/>
              <a:t>J</a:t>
            </a:r>
            <a:r>
              <a:rPr lang="en-US" dirty="0"/>
              <a:t>)</a:t>
            </a:r>
          </a:p>
          <a:p>
            <a:endParaRPr lang="en-US" dirty="0"/>
          </a:p>
        </p:txBody>
      </p:sp>
      <p:sp>
        <p:nvSpPr>
          <p:cNvPr id="3" name="Title 2">
            <a:extLst>
              <a:ext uri="{FF2B5EF4-FFF2-40B4-BE49-F238E27FC236}">
                <a16:creationId xmlns:a16="http://schemas.microsoft.com/office/drawing/2014/main" id="{5B80AFCB-F6E8-8DF1-BD98-73E5A3C5BEA2}"/>
              </a:ext>
            </a:extLst>
          </p:cNvPr>
          <p:cNvSpPr>
            <a:spLocks noGrp="1"/>
          </p:cNvSpPr>
          <p:nvPr>
            <p:ph type="title"/>
          </p:nvPr>
        </p:nvSpPr>
        <p:spPr/>
        <p:txBody>
          <a:bodyPr/>
          <a:lstStyle/>
          <a:p>
            <a:r>
              <a:rPr lang="en-US" dirty="0"/>
              <a:t>Density functional theory calculations</a:t>
            </a:r>
          </a:p>
        </p:txBody>
      </p:sp>
      <p:graphicFrame>
        <p:nvGraphicFramePr>
          <p:cNvPr id="5" name="Table 4">
            <a:extLst>
              <a:ext uri="{FF2B5EF4-FFF2-40B4-BE49-F238E27FC236}">
                <a16:creationId xmlns:a16="http://schemas.microsoft.com/office/drawing/2014/main" id="{E4D9433C-EA2C-59DE-5A68-34993945AB71}"/>
              </a:ext>
            </a:extLst>
          </p:cNvPr>
          <p:cNvGraphicFramePr>
            <a:graphicFrameLocks noGrp="1"/>
          </p:cNvGraphicFramePr>
          <p:nvPr>
            <p:extLst>
              <p:ext uri="{D42A27DB-BD31-4B8C-83A1-F6EECF244321}">
                <p14:modId xmlns:p14="http://schemas.microsoft.com/office/powerpoint/2010/main" val="851246808"/>
              </p:ext>
            </p:extLst>
          </p:nvPr>
        </p:nvGraphicFramePr>
        <p:xfrm>
          <a:off x="5773320" y="1054303"/>
          <a:ext cx="6418680" cy="2479440"/>
        </p:xfrm>
        <a:graphic>
          <a:graphicData uri="http://schemas.openxmlformats.org/drawingml/2006/table">
            <a:tbl>
              <a:tblPr firstRow="1" firstCol="1" bandRow="1">
                <a:tableStyleId>{5C22544A-7EE6-4342-B048-85BDC9FD1C3A}</a:tableStyleId>
              </a:tblPr>
              <a:tblGrid>
                <a:gridCol w="1604670">
                  <a:extLst>
                    <a:ext uri="{9D8B030D-6E8A-4147-A177-3AD203B41FA5}">
                      <a16:colId xmlns:a16="http://schemas.microsoft.com/office/drawing/2014/main" val="561367016"/>
                    </a:ext>
                  </a:extLst>
                </a:gridCol>
                <a:gridCol w="1604670">
                  <a:extLst>
                    <a:ext uri="{9D8B030D-6E8A-4147-A177-3AD203B41FA5}">
                      <a16:colId xmlns:a16="http://schemas.microsoft.com/office/drawing/2014/main" val="2411534456"/>
                    </a:ext>
                  </a:extLst>
                </a:gridCol>
                <a:gridCol w="1604670">
                  <a:extLst>
                    <a:ext uri="{9D8B030D-6E8A-4147-A177-3AD203B41FA5}">
                      <a16:colId xmlns:a16="http://schemas.microsoft.com/office/drawing/2014/main" val="4267161986"/>
                    </a:ext>
                  </a:extLst>
                </a:gridCol>
                <a:gridCol w="1604670">
                  <a:extLst>
                    <a:ext uri="{9D8B030D-6E8A-4147-A177-3AD203B41FA5}">
                      <a16:colId xmlns:a16="http://schemas.microsoft.com/office/drawing/2014/main" val="1964796645"/>
                    </a:ext>
                  </a:extLst>
                </a:gridCol>
              </a:tblGrid>
              <a:tr h="459275">
                <a:tc>
                  <a:txBody>
                    <a:bodyPr/>
                    <a:lstStyle/>
                    <a:p>
                      <a:pPr indent="144145" algn="ctr"/>
                      <a:r>
                        <a:rPr lang="en-GB" sz="2000" dirty="0">
                          <a:effectLst/>
                          <a:latin typeface="+mn-lt"/>
                          <a:ea typeface="Calibri" panose="020F0502020204030204" pitchFamily="34" charset="0"/>
                          <a:cs typeface="Arial" panose="020B0604020202020204" pitchFamily="34" charset="0"/>
                        </a:rPr>
                        <a:t>Material</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 of atoms</a:t>
                      </a:r>
                    </a:p>
                  </a:txBody>
                  <a:tcPr marL="68580" marR="68580" marT="0" marB="0" anchor="ctr"/>
                </a:tc>
                <a:tc>
                  <a:txBody>
                    <a:bodyPr/>
                    <a:lstStyle/>
                    <a:p>
                      <a:pPr indent="144145" algn="ctr"/>
                      <a:r>
                        <a:rPr lang="en-GB" sz="2000" dirty="0">
                          <a:effectLst/>
                          <a:latin typeface="+mn-lt"/>
                        </a:rPr>
                        <a:t>Plane-wave energy cut-off (eV)</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rPr>
                        <a:t>k-point mesh</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09326711"/>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80</a:t>
                      </a:r>
                    </a:p>
                  </a:txBody>
                  <a:tcPr marL="68580" marR="68580" marT="0" marB="0" anchor="ctr"/>
                </a:tc>
                <a:tc>
                  <a:txBody>
                    <a:bodyPr/>
                    <a:lstStyle/>
                    <a:p>
                      <a:pPr indent="144145" algn="ctr"/>
                      <a:r>
                        <a:rPr lang="en-GB" sz="2000" dirty="0">
                          <a:effectLst/>
                          <a:latin typeface="+mn-lt"/>
                        </a:rPr>
                        <a:t>700</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rPr>
                        <a:t>2 × 2 × 2</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39930622"/>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 supercell</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160</a:t>
                      </a:r>
                    </a:p>
                  </a:txBody>
                  <a:tcPr marL="68580" marR="68580" marT="0" marB="0" anchor="ctr"/>
                </a:tc>
                <a:tc>
                  <a:txBody>
                    <a:bodyPr/>
                    <a:lstStyle/>
                    <a:p>
                      <a:pPr indent="144145" algn="ctr"/>
                      <a:r>
                        <a:rPr lang="en-GB" sz="2000" dirty="0">
                          <a:effectLst/>
                          <a:latin typeface="+mn-lt"/>
                        </a:rPr>
                        <a:t>700</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rPr>
                        <a:t>1 × 1 × 1</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34101116"/>
                  </a:ext>
                </a:extLst>
              </a:tr>
              <a:tr h="325320">
                <a:tc>
                  <a:txBody>
                    <a:bodyPr/>
                    <a:lstStyle/>
                    <a:p>
                      <a:pPr indent="144145" algn="ctr"/>
                      <a:r>
                        <a:rPr lang="en-GB" sz="2000" dirty="0" err="1">
                          <a:effectLst/>
                          <a:latin typeface="+mn-lt"/>
                          <a:ea typeface="Calibri" panose="020F0502020204030204" pitchFamily="34" charset="0"/>
                          <a:cs typeface="Arial" panose="020B0604020202020204" pitchFamily="34" charset="0"/>
                        </a:rPr>
                        <a:t>YAG:Ce</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160</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700</a:t>
                      </a:r>
                    </a:p>
                  </a:txBody>
                  <a:tcPr marL="68580" marR="68580" marT="0" marB="0" anchor="ctr"/>
                </a:tc>
                <a:tc>
                  <a:txBody>
                    <a:bodyPr/>
                    <a:lstStyle/>
                    <a:p>
                      <a:pPr marL="0" marR="0" lvl="0" indent="144145" algn="ctr" defTabSz="914400" rtl="0" eaLnBrk="1" fontAlgn="auto" latinLnBrk="0" hangingPunct="1">
                        <a:lnSpc>
                          <a:spcPct val="100000"/>
                        </a:lnSpc>
                        <a:spcBef>
                          <a:spcPts val="0"/>
                        </a:spcBef>
                        <a:spcAft>
                          <a:spcPts val="0"/>
                        </a:spcAft>
                        <a:buClrTx/>
                        <a:buSzTx/>
                        <a:buFontTx/>
                        <a:buNone/>
                        <a:tabLst/>
                        <a:defRPr/>
                      </a:pPr>
                      <a:r>
                        <a:rPr lang="en-GB" sz="2000" dirty="0">
                          <a:effectLst/>
                          <a:latin typeface="+mn-lt"/>
                        </a:rPr>
                        <a:t>1 × 1 × 1</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14252404"/>
                  </a:ext>
                </a:extLst>
              </a:tr>
            </a:tbl>
          </a:graphicData>
        </a:graphic>
      </p:graphicFrame>
      <p:pic>
        <p:nvPicPr>
          <p:cNvPr id="6" name="Picture 5" descr="A picture containing light&#10;&#10;Description automatically generated">
            <a:extLst>
              <a:ext uri="{FF2B5EF4-FFF2-40B4-BE49-F238E27FC236}">
                <a16:creationId xmlns:a16="http://schemas.microsoft.com/office/drawing/2014/main" id="{73B23101-95C1-357D-66B1-5676DCCB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873" y="3509029"/>
            <a:ext cx="4209343" cy="3348971"/>
          </a:xfrm>
          <a:prstGeom prst="rect">
            <a:avLst/>
          </a:prstGeom>
        </p:spPr>
      </p:pic>
    </p:spTree>
    <p:extLst>
      <p:ext uri="{BB962C8B-B14F-4D97-AF65-F5344CB8AC3E}">
        <p14:creationId xmlns:p14="http://schemas.microsoft.com/office/powerpoint/2010/main" val="182837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36804B-4389-D48B-99C4-E87F285A8FE4}"/>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1" name="Rectangle 10">
            <a:extLst>
              <a:ext uri="{FF2B5EF4-FFF2-40B4-BE49-F238E27FC236}">
                <a16:creationId xmlns:a16="http://schemas.microsoft.com/office/drawing/2014/main" id="{764175F3-C361-5EB0-0305-0B3C886121D6}"/>
              </a:ext>
            </a:extLst>
          </p:cNvPr>
          <p:cNvSpPr/>
          <p:nvPr/>
        </p:nvSpPr>
        <p:spPr>
          <a:xfrm>
            <a:off x="991674" y="4287484"/>
            <a:ext cx="2275367" cy="1330095"/>
          </a:xfrm>
          <a:prstGeom prst="rect">
            <a:avLst/>
          </a:prstGeom>
          <a:solidFill>
            <a:schemeClr val="accent4"/>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017991-248B-07CA-BB0B-710525797BDD}"/>
              </a:ext>
            </a:extLst>
          </p:cNvPr>
          <p:cNvSpPr/>
          <p:nvPr/>
        </p:nvSpPr>
        <p:spPr>
          <a:xfrm>
            <a:off x="991674" y="1580628"/>
            <a:ext cx="2275367" cy="1330095"/>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74E4C0-D3F0-6C6F-8560-39DEF00FA401}"/>
              </a:ext>
            </a:extLst>
          </p:cNvPr>
          <p:cNvSpPr txBox="1"/>
          <p:nvPr/>
        </p:nvSpPr>
        <p:spPr>
          <a:xfrm>
            <a:off x="1076733" y="4637905"/>
            <a:ext cx="2052084" cy="646331"/>
          </a:xfrm>
          <a:prstGeom prst="rect">
            <a:avLst/>
          </a:prstGeom>
          <a:noFill/>
        </p:spPr>
        <p:txBody>
          <a:bodyPr wrap="square" rtlCol="0">
            <a:spAutoFit/>
          </a:bodyPr>
          <a:lstStyle/>
          <a:p>
            <a:pPr algn="ctr"/>
            <a:r>
              <a:rPr lang="en-US" dirty="0">
                <a:solidFill>
                  <a:schemeClr val="bg1"/>
                </a:solidFill>
              </a:rPr>
              <a:t>YAG valence band</a:t>
            </a:r>
          </a:p>
        </p:txBody>
      </p:sp>
      <p:sp>
        <p:nvSpPr>
          <p:cNvPr id="14" name="TextBox 13">
            <a:extLst>
              <a:ext uri="{FF2B5EF4-FFF2-40B4-BE49-F238E27FC236}">
                <a16:creationId xmlns:a16="http://schemas.microsoft.com/office/drawing/2014/main" id="{55AECE6D-32C7-F279-C9F2-85B0B3EC6727}"/>
              </a:ext>
            </a:extLst>
          </p:cNvPr>
          <p:cNvSpPr txBox="1"/>
          <p:nvPr/>
        </p:nvSpPr>
        <p:spPr>
          <a:xfrm>
            <a:off x="1076733" y="1920118"/>
            <a:ext cx="2052084" cy="646331"/>
          </a:xfrm>
          <a:prstGeom prst="rect">
            <a:avLst/>
          </a:prstGeom>
          <a:noFill/>
        </p:spPr>
        <p:txBody>
          <a:bodyPr wrap="square" rtlCol="0">
            <a:spAutoFit/>
          </a:bodyPr>
          <a:lstStyle/>
          <a:p>
            <a:pPr algn="ctr"/>
            <a:r>
              <a:rPr lang="en-US" dirty="0">
                <a:solidFill>
                  <a:schemeClr val="accent4"/>
                </a:solidFill>
              </a:rPr>
              <a:t>YAG conduction band</a:t>
            </a:r>
          </a:p>
        </p:txBody>
      </p:sp>
      <p:cxnSp>
        <p:nvCxnSpPr>
          <p:cNvPr id="15" name="Straight Arrow Connector 14">
            <a:extLst>
              <a:ext uri="{FF2B5EF4-FFF2-40B4-BE49-F238E27FC236}">
                <a16:creationId xmlns:a16="http://schemas.microsoft.com/office/drawing/2014/main" id="{19A72AE6-F80C-DCCD-36CA-7CE9DEC7F6C6}"/>
              </a:ext>
            </a:extLst>
          </p:cNvPr>
          <p:cNvCxnSpPr>
            <a:cxnSpLocks/>
          </p:cNvCxnSpPr>
          <p:nvPr/>
        </p:nvCxnSpPr>
        <p:spPr>
          <a:xfrm flipV="1">
            <a:off x="683330" y="1435334"/>
            <a:ext cx="0" cy="4378694"/>
          </a:xfrm>
          <a:prstGeom prst="straightConnector1">
            <a:avLst/>
          </a:prstGeom>
          <a:ln w="25400">
            <a:solidFill>
              <a:schemeClr val="accent5"/>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5EB249-73D8-BBC5-D5F7-B94B74E0AB04}"/>
              </a:ext>
            </a:extLst>
          </p:cNvPr>
          <p:cNvSpPr txBox="1"/>
          <p:nvPr/>
        </p:nvSpPr>
        <p:spPr>
          <a:xfrm>
            <a:off x="-525237" y="3387488"/>
            <a:ext cx="2052084" cy="461665"/>
          </a:xfrm>
          <a:prstGeom prst="rect">
            <a:avLst/>
          </a:prstGeom>
          <a:noFill/>
        </p:spPr>
        <p:txBody>
          <a:bodyPr wrap="square" rtlCol="0">
            <a:spAutoFit/>
          </a:bodyPr>
          <a:lstStyle/>
          <a:p>
            <a:pPr algn="ctr"/>
            <a:r>
              <a:rPr lang="en-US" sz="2400" dirty="0">
                <a:solidFill>
                  <a:schemeClr val="accent5"/>
                </a:solidFill>
              </a:rPr>
              <a:t>E</a:t>
            </a:r>
          </a:p>
        </p:txBody>
      </p:sp>
      <p:sp>
        <p:nvSpPr>
          <p:cNvPr id="17" name="TextBox 16">
            <a:extLst>
              <a:ext uri="{FF2B5EF4-FFF2-40B4-BE49-F238E27FC236}">
                <a16:creationId xmlns:a16="http://schemas.microsoft.com/office/drawing/2014/main" id="{55F8C469-D19A-292B-9C9B-1C3E021804DF}"/>
              </a:ext>
            </a:extLst>
          </p:cNvPr>
          <p:cNvSpPr txBox="1"/>
          <p:nvPr/>
        </p:nvSpPr>
        <p:spPr>
          <a:xfrm>
            <a:off x="2696871" y="2905939"/>
            <a:ext cx="2868038" cy="400110"/>
          </a:xfrm>
          <a:prstGeom prst="rect">
            <a:avLst/>
          </a:prstGeom>
          <a:noFill/>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Ce 5d (empty)</a:t>
            </a:r>
          </a:p>
        </p:txBody>
      </p:sp>
      <p:cxnSp>
        <p:nvCxnSpPr>
          <p:cNvPr id="18" name="Straight Connector 17">
            <a:extLst>
              <a:ext uri="{FF2B5EF4-FFF2-40B4-BE49-F238E27FC236}">
                <a16:creationId xmlns:a16="http://schemas.microsoft.com/office/drawing/2014/main" id="{06942D53-67D0-12DB-F404-2CEF942D8A88}"/>
              </a:ext>
            </a:extLst>
          </p:cNvPr>
          <p:cNvCxnSpPr>
            <a:cxnSpLocks/>
          </p:cNvCxnSpPr>
          <p:nvPr/>
        </p:nvCxnSpPr>
        <p:spPr>
          <a:xfrm>
            <a:off x="970668" y="3958539"/>
            <a:ext cx="230194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82F7E0-94DC-8E23-B447-E196A4ED5F9B}"/>
              </a:ext>
            </a:extLst>
          </p:cNvPr>
          <p:cNvCxnSpPr>
            <a:cxnSpLocks/>
          </p:cNvCxnSpPr>
          <p:nvPr/>
        </p:nvCxnSpPr>
        <p:spPr>
          <a:xfrm>
            <a:off x="976244" y="3202115"/>
            <a:ext cx="230194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0AF95C-2759-388E-DBC6-BFF4C89EBCAD}"/>
              </a:ext>
            </a:extLst>
          </p:cNvPr>
          <p:cNvSpPr txBox="1"/>
          <p:nvPr/>
        </p:nvSpPr>
        <p:spPr>
          <a:xfrm>
            <a:off x="2696871" y="3684260"/>
            <a:ext cx="2868038"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cs typeface="Arial" panose="020B0604020202020204" pitchFamily="34" charset="0"/>
              </a:rPr>
              <a:t>Ce 4f (filled)</a:t>
            </a:r>
          </a:p>
        </p:txBody>
      </p:sp>
      <p:sp>
        <p:nvSpPr>
          <p:cNvPr id="31" name="Content Placeholder 5">
            <a:extLst>
              <a:ext uri="{FF2B5EF4-FFF2-40B4-BE49-F238E27FC236}">
                <a16:creationId xmlns:a16="http://schemas.microsoft.com/office/drawing/2014/main" id="{FF7D659C-A15E-45A3-CE57-1DD38B1D6D7D}"/>
              </a:ext>
            </a:extLst>
          </p:cNvPr>
          <p:cNvSpPr>
            <a:spLocks noGrp="1"/>
          </p:cNvSpPr>
          <p:nvPr>
            <p:ph sz="quarter" idx="13"/>
          </p:nvPr>
        </p:nvSpPr>
        <p:spPr>
          <a:xfrm>
            <a:off x="4972238" y="1484533"/>
            <a:ext cx="6764837" cy="4395568"/>
          </a:xfrm>
        </p:spPr>
        <p:txBody>
          <a:bodyPr/>
          <a:lstStyle/>
          <a:p>
            <a:r>
              <a:rPr lang="en-US" dirty="0"/>
              <a:t>One way to get a value of U is to tune it to an experimental parameter.</a:t>
            </a:r>
          </a:p>
          <a:p>
            <a:r>
              <a:rPr lang="en-US" dirty="0"/>
              <a:t>We chose the valence band maximum to the Ce 4f gap.</a:t>
            </a:r>
          </a:p>
        </p:txBody>
      </p:sp>
      <p:cxnSp>
        <p:nvCxnSpPr>
          <p:cNvPr id="33" name="Straight Arrow Connector 32">
            <a:extLst>
              <a:ext uri="{FF2B5EF4-FFF2-40B4-BE49-F238E27FC236}">
                <a16:creationId xmlns:a16="http://schemas.microsoft.com/office/drawing/2014/main" id="{A4A88407-F020-B2C7-4D9F-B86D848A8931}"/>
              </a:ext>
            </a:extLst>
          </p:cNvPr>
          <p:cNvCxnSpPr>
            <a:cxnSpLocks/>
          </p:cNvCxnSpPr>
          <p:nvPr/>
        </p:nvCxnSpPr>
        <p:spPr>
          <a:xfrm>
            <a:off x="2332067" y="3958539"/>
            <a:ext cx="0" cy="328945"/>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graphicFrame>
        <p:nvGraphicFramePr>
          <p:cNvPr id="46" name="Table 45">
            <a:extLst>
              <a:ext uri="{FF2B5EF4-FFF2-40B4-BE49-F238E27FC236}">
                <a16:creationId xmlns:a16="http://schemas.microsoft.com/office/drawing/2014/main" id="{1A6F9DD9-0D2F-770D-7963-2F1ED89461C2}"/>
              </a:ext>
            </a:extLst>
          </p:cNvPr>
          <p:cNvGraphicFramePr>
            <a:graphicFrameLocks noGrp="1"/>
          </p:cNvGraphicFramePr>
          <p:nvPr>
            <p:extLst>
              <p:ext uri="{D42A27DB-BD31-4B8C-83A1-F6EECF244321}">
                <p14:modId xmlns:p14="http://schemas.microsoft.com/office/powerpoint/2010/main" val="3190282976"/>
              </p:ext>
            </p:extLst>
          </p:nvPr>
        </p:nvGraphicFramePr>
        <p:xfrm>
          <a:off x="4855020" y="3428086"/>
          <a:ext cx="7283562" cy="2370155"/>
        </p:xfrm>
        <a:graphic>
          <a:graphicData uri="http://schemas.openxmlformats.org/drawingml/2006/table">
            <a:tbl>
              <a:tblPr firstRow="1" firstCol="1" bandRow="1">
                <a:tableStyleId>{5C22544A-7EE6-4342-B048-85BDC9FD1C3A}</a:tableStyleId>
              </a:tblPr>
              <a:tblGrid>
                <a:gridCol w="3641781">
                  <a:extLst>
                    <a:ext uri="{9D8B030D-6E8A-4147-A177-3AD203B41FA5}">
                      <a16:colId xmlns:a16="http://schemas.microsoft.com/office/drawing/2014/main" val="561367016"/>
                    </a:ext>
                  </a:extLst>
                </a:gridCol>
                <a:gridCol w="3641781">
                  <a:extLst>
                    <a:ext uri="{9D8B030D-6E8A-4147-A177-3AD203B41FA5}">
                      <a16:colId xmlns:a16="http://schemas.microsoft.com/office/drawing/2014/main" val="2411534456"/>
                    </a:ext>
                  </a:extLst>
                </a:gridCol>
              </a:tblGrid>
              <a:tr h="459275">
                <a:tc>
                  <a:txBody>
                    <a:bodyPr/>
                    <a:lstStyle/>
                    <a:p>
                      <a:pPr indent="144145" algn="ct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Approx. energy gaps (eV)</a:t>
                      </a:r>
                    </a:p>
                  </a:txBody>
                  <a:tcPr marL="68580" marR="68580" marT="0" marB="0" anchor="ctr"/>
                </a:tc>
                <a:extLst>
                  <a:ext uri="{0D108BD9-81ED-4DB2-BD59-A6C34878D82A}">
                    <a16:rowId xmlns:a16="http://schemas.microsoft.com/office/drawing/2014/main" val="4009326711"/>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 band gap (Slack </a:t>
                      </a:r>
                      <a:r>
                        <a:rPr lang="en-GB" sz="2000" i="1" dirty="0">
                          <a:effectLst/>
                          <a:latin typeface="+mn-lt"/>
                          <a:ea typeface="Calibri" panose="020F0502020204030204" pitchFamily="34" charset="0"/>
                          <a:cs typeface="Arial" panose="020B0604020202020204" pitchFamily="34" charset="0"/>
                        </a:rPr>
                        <a:t>et al.</a:t>
                      </a:r>
                      <a:r>
                        <a:rPr lang="en-GB" sz="2000" dirty="0">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6.5</a:t>
                      </a:r>
                    </a:p>
                  </a:txBody>
                  <a:tcPr marL="68580" marR="68580" marT="0" marB="0" anchor="ctr"/>
                </a:tc>
                <a:extLst>
                  <a:ext uri="{0D108BD9-81ED-4DB2-BD59-A6C34878D82A}">
                    <a16:rowId xmlns:a16="http://schemas.microsoft.com/office/drawing/2014/main" val="1739930622"/>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 band gap (Bok </a:t>
                      </a:r>
                      <a:r>
                        <a:rPr lang="en-GB" sz="2000" i="1" dirty="0">
                          <a:effectLst/>
                          <a:latin typeface="+mn-lt"/>
                          <a:ea typeface="Calibri" panose="020F0502020204030204" pitchFamily="34" charset="0"/>
                          <a:cs typeface="Arial" panose="020B0604020202020204" pitchFamily="34" charset="0"/>
                        </a:rPr>
                        <a:t>et al.</a:t>
                      </a:r>
                      <a:r>
                        <a:rPr lang="en-GB" sz="2000" dirty="0">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7.8</a:t>
                      </a:r>
                    </a:p>
                  </a:txBody>
                  <a:tcPr marL="68580" marR="68580" marT="0" marB="0" anchor="ctr"/>
                </a:tc>
                <a:extLst>
                  <a:ext uri="{0D108BD9-81ED-4DB2-BD59-A6C34878D82A}">
                    <a16:rowId xmlns:a16="http://schemas.microsoft.com/office/drawing/2014/main" val="634101116"/>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Ce 4f</a:t>
                      </a:r>
                      <a:r>
                        <a:rPr lang="en-GB" sz="2000" dirty="0">
                          <a:effectLst/>
                          <a:latin typeface="+mn-lt"/>
                          <a:ea typeface="Calibri" panose="020F0502020204030204" pitchFamily="34" charset="0"/>
                          <a:cs typeface="Arial" panose="020B0604020202020204" pitchFamily="34" charset="0"/>
                          <a:sym typeface="Wingdings" pitchFamily="2" charset="2"/>
                        </a:rPr>
                        <a:t>CBM gap</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3.7</a:t>
                      </a:r>
                    </a:p>
                  </a:txBody>
                  <a:tcPr marL="68580" marR="68580" marT="0" marB="0" anchor="ctr"/>
                </a:tc>
                <a:extLst>
                  <a:ext uri="{0D108BD9-81ED-4DB2-BD59-A6C34878D82A}">
                    <a16:rowId xmlns:a16="http://schemas.microsoft.com/office/drawing/2014/main" val="2514252404"/>
                  </a:ext>
                </a:extLst>
              </a:tr>
              <a:tr h="325320">
                <a:tc>
                  <a:txBody>
                    <a:bodyPr/>
                    <a:lstStyle/>
                    <a:p>
                      <a:pPr indent="144145" algn="ctr"/>
                      <a:r>
                        <a:rPr lang="en-GB" sz="2000" dirty="0" err="1">
                          <a:effectLst/>
                          <a:latin typeface="+mn-lt"/>
                          <a:ea typeface="Calibri" panose="020F0502020204030204" pitchFamily="34" charset="0"/>
                          <a:cs typeface="Arial" panose="020B0604020202020204" pitchFamily="34" charset="0"/>
                        </a:rPr>
                        <a:t>VBM</a:t>
                      </a:r>
                      <a:r>
                        <a:rPr lang="en-GB" sz="2000" dirty="0" err="1">
                          <a:effectLst/>
                          <a:latin typeface="+mn-lt"/>
                          <a:ea typeface="Calibri" panose="020F0502020204030204" pitchFamily="34" charset="0"/>
                          <a:cs typeface="Arial" panose="020B0604020202020204" pitchFamily="34" charset="0"/>
                          <a:sym typeface="Wingdings" pitchFamily="2" charset="2"/>
                        </a:rPr>
                        <a:t>Ce</a:t>
                      </a:r>
                      <a:r>
                        <a:rPr lang="en-GB" sz="2000" dirty="0">
                          <a:effectLst/>
                          <a:latin typeface="+mn-lt"/>
                          <a:ea typeface="Calibri" panose="020F0502020204030204" pitchFamily="34" charset="0"/>
                          <a:cs typeface="Arial" panose="020B0604020202020204" pitchFamily="34" charset="0"/>
                          <a:sym typeface="Wingdings" pitchFamily="2" charset="2"/>
                        </a:rPr>
                        <a:t> 4f gap (Slack </a:t>
                      </a:r>
                      <a:r>
                        <a:rPr lang="en-GB" sz="2000" i="1" dirty="0">
                          <a:effectLst/>
                          <a:latin typeface="+mn-lt"/>
                          <a:ea typeface="Calibri" panose="020F0502020204030204" pitchFamily="34" charset="0"/>
                          <a:cs typeface="Arial" panose="020B0604020202020204" pitchFamily="34" charset="0"/>
                          <a:sym typeface="Wingdings" pitchFamily="2" charset="2"/>
                        </a:rPr>
                        <a:t>et al.</a:t>
                      </a:r>
                      <a:r>
                        <a:rPr lang="en-GB" sz="2000" dirty="0">
                          <a:effectLst/>
                          <a:latin typeface="+mn-lt"/>
                          <a:ea typeface="Calibri" panose="020F0502020204030204" pitchFamily="34" charset="0"/>
                          <a:cs typeface="Arial" panose="020B0604020202020204" pitchFamily="34" charset="0"/>
                          <a:sym typeface="Wingdings" pitchFamily="2" charset="2"/>
                        </a:rPr>
                        <a:t>)</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2.7</a:t>
                      </a:r>
                    </a:p>
                  </a:txBody>
                  <a:tcPr marL="68580" marR="68580" marT="0" marB="0" anchor="ctr"/>
                </a:tc>
                <a:extLst>
                  <a:ext uri="{0D108BD9-81ED-4DB2-BD59-A6C34878D82A}">
                    <a16:rowId xmlns:a16="http://schemas.microsoft.com/office/drawing/2014/main" val="3990014168"/>
                  </a:ext>
                </a:extLst>
              </a:tr>
              <a:tr h="325320">
                <a:tc>
                  <a:txBody>
                    <a:bodyPr/>
                    <a:lstStyle/>
                    <a:p>
                      <a:pPr marL="0" marR="0" lvl="0" indent="144145" algn="ctr" defTabSz="914400" rtl="0" eaLnBrk="1" fontAlgn="auto" latinLnBrk="0" hangingPunct="1">
                        <a:lnSpc>
                          <a:spcPct val="100000"/>
                        </a:lnSpc>
                        <a:spcBef>
                          <a:spcPts val="0"/>
                        </a:spcBef>
                        <a:spcAft>
                          <a:spcPts val="0"/>
                        </a:spcAft>
                        <a:buClrTx/>
                        <a:buSzTx/>
                        <a:buFontTx/>
                        <a:buNone/>
                        <a:tabLst/>
                        <a:defRPr/>
                      </a:pPr>
                      <a:r>
                        <a:rPr lang="en-GB" sz="2000" dirty="0" err="1">
                          <a:effectLst/>
                          <a:latin typeface="+mn-lt"/>
                          <a:ea typeface="Calibri" panose="020F0502020204030204" pitchFamily="34" charset="0"/>
                          <a:cs typeface="Arial" panose="020B0604020202020204" pitchFamily="34" charset="0"/>
                        </a:rPr>
                        <a:t>VBM</a:t>
                      </a:r>
                      <a:r>
                        <a:rPr lang="en-GB" sz="2000" dirty="0" err="1">
                          <a:effectLst/>
                          <a:latin typeface="+mn-lt"/>
                          <a:ea typeface="Calibri" panose="020F0502020204030204" pitchFamily="34" charset="0"/>
                          <a:cs typeface="Arial" panose="020B0604020202020204" pitchFamily="34" charset="0"/>
                          <a:sym typeface="Wingdings" pitchFamily="2" charset="2"/>
                        </a:rPr>
                        <a:t>Ce</a:t>
                      </a:r>
                      <a:r>
                        <a:rPr lang="en-GB" sz="2000" dirty="0">
                          <a:effectLst/>
                          <a:latin typeface="+mn-lt"/>
                          <a:ea typeface="Calibri" panose="020F0502020204030204" pitchFamily="34" charset="0"/>
                          <a:cs typeface="Arial" panose="020B0604020202020204" pitchFamily="34" charset="0"/>
                          <a:sym typeface="Wingdings" pitchFamily="2" charset="2"/>
                        </a:rPr>
                        <a:t> 4f gap (Bok </a:t>
                      </a:r>
                      <a:r>
                        <a:rPr lang="en-GB" sz="2000" i="1" dirty="0">
                          <a:effectLst/>
                          <a:latin typeface="+mn-lt"/>
                          <a:ea typeface="Calibri" panose="020F0502020204030204" pitchFamily="34" charset="0"/>
                          <a:cs typeface="Arial" panose="020B0604020202020204" pitchFamily="34" charset="0"/>
                          <a:sym typeface="Wingdings" pitchFamily="2" charset="2"/>
                        </a:rPr>
                        <a:t>et al.</a:t>
                      </a:r>
                      <a:r>
                        <a:rPr lang="en-GB" sz="2000" dirty="0">
                          <a:effectLst/>
                          <a:latin typeface="+mn-lt"/>
                          <a:ea typeface="Calibri" panose="020F0502020204030204" pitchFamily="34" charset="0"/>
                          <a:cs typeface="Arial" panose="020B0604020202020204" pitchFamily="34" charset="0"/>
                          <a:sym typeface="Wingdings" pitchFamily="2" charset="2"/>
                        </a:rPr>
                        <a:t>)</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3.9</a:t>
                      </a:r>
                    </a:p>
                  </a:txBody>
                  <a:tcPr marL="68580" marR="68580" marT="0" marB="0" anchor="ctr"/>
                </a:tc>
                <a:extLst>
                  <a:ext uri="{0D108BD9-81ED-4DB2-BD59-A6C34878D82A}">
                    <a16:rowId xmlns:a16="http://schemas.microsoft.com/office/drawing/2014/main" val="3230794390"/>
                  </a:ext>
                </a:extLst>
              </a:tr>
            </a:tbl>
          </a:graphicData>
        </a:graphic>
      </p:graphicFrame>
      <p:cxnSp>
        <p:nvCxnSpPr>
          <p:cNvPr id="47" name="Straight Arrow Connector 46">
            <a:extLst>
              <a:ext uri="{FF2B5EF4-FFF2-40B4-BE49-F238E27FC236}">
                <a16:creationId xmlns:a16="http://schemas.microsoft.com/office/drawing/2014/main" id="{3866E7DF-7064-075E-D0A0-2D12F4B4B68D}"/>
              </a:ext>
            </a:extLst>
          </p:cNvPr>
          <p:cNvCxnSpPr>
            <a:cxnSpLocks/>
          </p:cNvCxnSpPr>
          <p:nvPr/>
        </p:nvCxnSpPr>
        <p:spPr>
          <a:xfrm>
            <a:off x="1526847" y="2905939"/>
            <a:ext cx="0" cy="1381545"/>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A1F386CF-9CCF-7C7F-35F0-7A63FB0DA1A9}"/>
              </a:ext>
            </a:extLst>
          </p:cNvPr>
          <p:cNvCxnSpPr>
            <a:cxnSpLocks/>
          </p:cNvCxnSpPr>
          <p:nvPr/>
        </p:nvCxnSpPr>
        <p:spPr>
          <a:xfrm>
            <a:off x="2332641" y="2905939"/>
            <a:ext cx="0" cy="1052600"/>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sp>
        <p:nvSpPr>
          <p:cNvPr id="2" name="Footer Placeholder 3">
            <a:extLst>
              <a:ext uri="{FF2B5EF4-FFF2-40B4-BE49-F238E27FC236}">
                <a16:creationId xmlns:a16="http://schemas.microsoft.com/office/drawing/2014/main" id="{B0AF6F2C-987B-11C4-846D-002541C255ED}"/>
              </a:ext>
            </a:extLst>
          </p:cNvPr>
          <p:cNvSpPr>
            <a:spLocks noGrp="1"/>
          </p:cNvSpPr>
          <p:nvPr>
            <p:ph type="ftr" sz="quarter" idx="11"/>
          </p:nvPr>
        </p:nvSpPr>
        <p:spPr>
          <a:xfrm>
            <a:off x="479375" y="5961990"/>
            <a:ext cx="8282477" cy="841374"/>
          </a:xfrm>
        </p:spPr>
        <p:txBody>
          <a:bodyPr/>
          <a:lstStyle/>
          <a:p>
            <a:r>
              <a:rPr lang="en-GB" sz="1400" b="0" i="0" u="none" strike="noStrike" dirty="0">
                <a:solidFill>
                  <a:srgbClr val="000000"/>
                </a:solidFill>
                <a:effectLst/>
              </a:rPr>
              <a:t>G. A. Slack, D. W. Oliver, R. M. </a:t>
            </a:r>
            <a:r>
              <a:rPr lang="en-GB" sz="1400" b="0" i="0" u="none" strike="noStrike" dirty="0" err="1">
                <a:solidFill>
                  <a:srgbClr val="000000"/>
                </a:solidFill>
                <a:effectLst/>
              </a:rPr>
              <a:t>Chrenko</a:t>
            </a:r>
            <a:r>
              <a:rPr lang="en-GB" sz="1400" b="0" i="0" u="none" strike="noStrike" dirty="0">
                <a:solidFill>
                  <a:srgbClr val="000000"/>
                </a:solidFill>
                <a:effectLst/>
              </a:rPr>
              <a:t> and S. Roberts, </a:t>
            </a:r>
            <a:r>
              <a:rPr lang="en-GB" sz="1400" b="0" i="1" u="none" strike="noStrike" dirty="0">
                <a:solidFill>
                  <a:srgbClr val="000000"/>
                </a:solidFill>
                <a:effectLst/>
              </a:rPr>
              <a:t>Physical Review</a:t>
            </a:r>
            <a:r>
              <a:rPr lang="en-GB" sz="1400" b="0" i="0" u="none" strike="noStrike" dirty="0">
                <a:solidFill>
                  <a:srgbClr val="000000"/>
                </a:solidFill>
                <a:effectLst/>
              </a:rPr>
              <a:t>, 1969, </a:t>
            </a:r>
            <a:r>
              <a:rPr lang="en-GB" sz="1400" b="1" i="0" u="none" strike="noStrike" dirty="0">
                <a:solidFill>
                  <a:srgbClr val="000000"/>
                </a:solidFill>
                <a:effectLst/>
              </a:rPr>
              <a:t>177</a:t>
            </a:r>
            <a:r>
              <a:rPr lang="en-GB" sz="1400" b="0" i="0" u="none" strike="noStrike" dirty="0">
                <a:solidFill>
                  <a:srgbClr val="000000"/>
                </a:solidFill>
                <a:effectLst/>
              </a:rPr>
              <a:t>, 1308–1314.</a:t>
            </a:r>
          </a:p>
          <a:p>
            <a:r>
              <a:rPr lang="en-GB" sz="1400" b="0" i="0" u="none" strike="noStrike" dirty="0">
                <a:solidFill>
                  <a:srgbClr val="000000"/>
                </a:solidFill>
                <a:effectLst/>
              </a:rPr>
              <a:t>J. Bok, P. </a:t>
            </a:r>
            <a:r>
              <a:rPr lang="en-GB" sz="1400" b="0" i="0" u="none" strike="noStrike" dirty="0" err="1">
                <a:solidFill>
                  <a:srgbClr val="000000"/>
                </a:solidFill>
                <a:effectLst/>
              </a:rPr>
              <a:t>Horodyský</a:t>
            </a:r>
            <a:r>
              <a:rPr lang="en-GB" sz="1400" b="0" i="0" u="none" strike="noStrike" dirty="0">
                <a:solidFill>
                  <a:srgbClr val="000000"/>
                </a:solidFill>
                <a:effectLst/>
              </a:rPr>
              <a:t> and V. </a:t>
            </a:r>
            <a:r>
              <a:rPr lang="en-GB" sz="1400" b="0" i="0" u="none" strike="noStrike" dirty="0" err="1">
                <a:solidFill>
                  <a:srgbClr val="000000"/>
                </a:solidFill>
                <a:effectLst/>
              </a:rPr>
              <a:t>Krzyžánek</a:t>
            </a:r>
            <a:r>
              <a:rPr lang="en-GB" sz="1400" b="0" i="0" u="none" strike="noStrike" dirty="0">
                <a:solidFill>
                  <a:srgbClr val="000000"/>
                </a:solidFill>
                <a:effectLst/>
              </a:rPr>
              <a:t>, </a:t>
            </a:r>
            <a:r>
              <a:rPr lang="en-GB" sz="1400" b="0" i="1" u="none" strike="noStrike" dirty="0">
                <a:solidFill>
                  <a:srgbClr val="000000"/>
                </a:solidFill>
                <a:effectLst/>
              </a:rPr>
              <a:t>Optical Materials</a:t>
            </a:r>
            <a:r>
              <a:rPr lang="en-GB" sz="1400" b="0" i="0" u="none" strike="noStrike" dirty="0">
                <a:solidFill>
                  <a:srgbClr val="000000"/>
                </a:solidFill>
                <a:effectLst/>
              </a:rPr>
              <a:t>, 2015, </a:t>
            </a:r>
            <a:r>
              <a:rPr lang="en-GB" sz="1400" b="1" i="0" u="none" strike="noStrike" dirty="0">
                <a:solidFill>
                  <a:srgbClr val="000000"/>
                </a:solidFill>
                <a:effectLst/>
              </a:rPr>
              <a:t>46</a:t>
            </a:r>
            <a:r>
              <a:rPr lang="en-GB" sz="1400" b="0" i="0" u="none" strike="noStrike" dirty="0">
                <a:solidFill>
                  <a:srgbClr val="000000"/>
                </a:solidFill>
                <a:effectLst/>
              </a:rPr>
              <a:t>, 591–595.</a:t>
            </a:r>
          </a:p>
          <a:p>
            <a:r>
              <a:rPr lang="en-GB" sz="1400" b="0" i="0" u="none" strike="noStrike" dirty="0">
                <a:solidFill>
                  <a:srgbClr val="000000"/>
                </a:solidFill>
                <a:effectLst/>
              </a:rPr>
              <a:t>C. </a:t>
            </a:r>
            <a:r>
              <a:rPr lang="en-GB" sz="1400" b="0" i="0" u="none" strike="noStrike" dirty="0" err="1">
                <a:solidFill>
                  <a:srgbClr val="000000"/>
                </a:solidFill>
                <a:effectLst/>
              </a:rPr>
              <a:t>Pedrini</a:t>
            </a:r>
            <a:r>
              <a:rPr lang="en-GB" sz="1400" b="0" i="0" u="none" strike="noStrike" dirty="0">
                <a:solidFill>
                  <a:srgbClr val="000000"/>
                </a:solidFill>
                <a:effectLst/>
              </a:rPr>
              <a:t>, F. </a:t>
            </a:r>
            <a:r>
              <a:rPr lang="en-GB" sz="1400" b="0" i="0" u="none" strike="noStrike" dirty="0" err="1">
                <a:solidFill>
                  <a:srgbClr val="000000"/>
                </a:solidFill>
                <a:effectLst/>
              </a:rPr>
              <a:t>Rogemond</a:t>
            </a:r>
            <a:r>
              <a:rPr lang="en-GB" sz="1400" b="0" i="0" u="none" strike="noStrike" dirty="0">
                <a:solidFill>
                  <a:srgbClr val="000000"/>
                </a:solidFill>
                <a:effectLst/>
              </a:rPr>
              <a:t> and D. S. McClure, </a:t>
            </a:r>
            <a:r>
              <a:rPr lang="en-GB" sz="1400" b="0" i="1" u="none" strike="noStrike" dirty="0">
                <a:solidFill>
                  <a:srgbClr val="000000"/>
                </a:solidFill>
                <a:effectLst/>
              </a:rPr>
              <a:t>Journal of Applied Physics</a:t>
            </a:r>
            <a:r>
              <a:rPr lang="en-GB" sz="1400" b="0" i="0" u="none" strike="noStrike" dirty="0">
                <a:solidFill>
                  <a:srgbClr val="000000"/>
                </a:solidFill>
                <a:effectLst/>
              </a:rPr>
              <a:t>, 1986, </a:t>
            </a:r>
            <a:r>
              <a:rPr lang="en-GB" sz="1400" b="1" i="0" u="none" strike="noStrike" dirty="0">
                <a:solidFill>
                  <a:srgbClr val="000000"/>
                </a:solidFill>
                <a:effectLst/>
              </a:rPr>
              <a:t>59</a:t>
            </a:r>
            <a:r>
              <a:rPr lang="en-GB" sz="1400" b="0" i="0" u="none" strike="noStrike" dirty="0">
                <a:solidFill>
                  <a:srgbClr val="000000"/>
                </a:solidFill>
                <a:effectLst/>
              </a:rPr>
              <a:t>, 1196–1201.</a:t>
            </a:r>
          </a:p>
          <a:p>
            <a:r>
              <a:rPr lang="en-GB" sz="1400" b="0" i="0" u="none" strike="noStrike" dirty="0">
                <a:solidFill>
                  <a:srgbClr val="000000"/>
                </a:solidFill>
                <a:effectLst/>
              </a:rPr>
              <a:t>L. </a:t>
            </a:r>
            <a:r>
              <a:rPr lang="en-GB" sz="1400" b="0" i="0" u="none" strike="noStrike" dirty="0" err="1">
                <a:solidFill>
                  <a:srgbClr val="000000"/>
                </a:solidFill>
                <a:effectLst/>
              </a:rPr>
              <a:t>Guerbous</a:t>
            </a:r>
            <a:r>
              <a:rPr lang="en-GB" sz="1400" b="0" i="0" u="none" strike="noStrike" dirty="0">
                <a:solidFill>
                  <a:srgbClr val="000000"/>
                </a:solidFill>
                <a:effectLst/>
              </a:rPr>
              <a:t> and A. </a:t>
            </a:r>
            <a:r>
              <a:rPr lang="en-GB" sz="1400" b="0" i="0" u="none" strike="noStrike" dirty="0" err="1">
                <a:solidFill>
                  <a:srgbClr val="000000"/>
                </a:solidFill>
                <a:effectLst/>
              </a:rPr>
              <a:t>Boukerika</a:t>
            </a:r>
            <a:r>
              <a:rPr lang="en-GB" sz="1400" b="0" i="0" u="none" strike="noStrike" dirty="0">
                <a:solidFill>
                  <a:srgbClr val="000000"/>
                </a:solidFill>
                <a:effectLst/>
              </a:rPr>
              <a:t>, </a:t>
            </a:r>
            <a:r>
              <a:rPr lang="en-GB" sz="1400" b="0" i="1" u="none" strike="noStrike" dirty="0">
                <a:solidFill>
                  <a:srgbClr val="000000"/>
                </a:solidFill>
                <a:effectLst/>
              </a:rPr>
              <a:t>Journal of Nanomaterials</a:t>
            </a:r>
            <a:r>
              <a:rPr lang="en-GB" sz="1400" b="0" i="0" u="none" strike="noStrike" dirty="0">
                <a:solidFill>
                  <a:srgbClr val="000000"/>
                </a:solidFill>
                <a:effectLst/>
              </a:rPr>
              <a:t>, 2015, </a:t>
            </a:r>
            <a:r>
              <a:rPr lang="en-GB" sz="1400" b="1" i="0" u="none" strike="noStrike" dirty="0">
                <a:solidFill>
                  <a:srgbClr val="000000"/>
                </a:solidFill>
                <a:effectLst/>
              </a:rPr>
              <a:t>2015</a:t>
            </a:r>
            <a:r>
              <a:rPr lang="en-GB" sz="1400" b="0" i="0" u="none" strike="noStrike" dirty="0">
                <a:solidFill>
                  <a:srgbClr val="000000"/>
                </a:solidFill>
                <a:effectLst/>
              </a:rPr>
              <a:t>, 1–10.</a:t>
            </a:r>
          </a:p>
        </p:txBody>
      </p:sp>
    </p:spTree>
    <p:extLst>
      <p:ext uri="{BB962C8B-B14F-4D97-AF65-F5344CB8AC3E}">
        <p14:creationId xmlns:p14="http://schemas.microsoft.com/office/powerpoint/2010/main" val="591920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36804B-4389-D48B-99C4-E87F285A8FE4}"/>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1" name="Rectangle 10">
            <a:extLst>
              <a:ext uri="{FF2B5EF4-FFF2-40B4-BE49-F238E27FC236}">
                <a16:creationId xmlns:a16="http://schemas.microsoft.com/office/drawing/2014/main" id="{764175F3-C361-5EB0-0305-0B3C886121D6}"/>
              </a:ext>
            </a:extLst>
          </p:cNvPr>
          <p:cNvSpPr/>
          <p:nvPr/>
        </p:nvSpPr>
        <p:spPr>
          <a:xfrm>
            <a:off x="991674" y="4287484"/>
            <a:ext cx="2275367" cy="1330095"/>
          </a:xfrm>
          <a:prstGeom prst="rect">
            <a:avLst/>
          </a:prstGeom>
          <a:solidFill>
            <a:schemeClr val="accent4"/>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017991-248B-07CA-BB0B-710525797BDD}"/>
              </a:ext>
            </a:extLst>
          </p:cNvPr>
          <p:cNvSpPr/>
          <p:nvPr/>
        </p:nvSpPr>
        <p:spPr>
          <a:xfrm>
            <a:off x="991674" y="1580628"/>
            <a:ext cx="2275367" cy="1330095"/>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74E4C0-D3F0-6C6F-8560-39DEF00FA401}"/>
              </a:ext>
            </a:extLst>
          </p:cNvPr>
          <p:cNvSpPr txBox="1"/>
          <p:nvPr/>
        </p:nvSpPr>
        <p:spPr>
          <a:xfrm>
            <a:off x="1076733" y="4637905"/>
            <a:ext cx="2052084" cy="646331"/>
          </a:xfrm>
          <a:prstGeom prst="rect">
            <a:avLst/>
          </a:prstGeom>
          <a:noFill/>
        </p:spPr>
        <p:txBody>
          <a:bodyPr wrap="square" rtlCol="0">
            <a:spAutoFit/>
          </a:bodyPr>
          <a:lstStyle/>
          <a:p>
            <a:pPr algn="ctr"/>
            <a:r>
              <a:rPr lang="en-US" dirty="0">
                <a:solidFill>
                  <a:schemeClr val="bg1"/>
                </a:solidFill>
              </a:rPr>
              <a:t>YAG valence band</a:t>
            </a:r>
          </a:p>
        </p:txBody>
      </p:sp>
      <p:sp>
        <p:nvSpPr>
          <p:cNvPr id="14" name="TextBox 13">
            <a:extLst>
              <a:ext uri="{FF2B5EF4-FFF2-40B4-BE49-F238E27FC236}">
                <a16:creationId xmlns:a16="http://schemas.microsoft.com/office/drawing/2014/main" id="{55AECE6D-32C7-F279-C9F2-85B0B3EC6727}"/>
              </a:ext>
            </a:extLst>
          </p:cNvPr>
          <p:cNvSpPr txBox="1"/>
          <p:nvPr/>
        </p:nvSpPr>
        <p:spPr>
          <a:xfrm>
            <a:off x="1076733" y="1920118"/>
            <a:ext cx="2052084" cy="646331"/>
          </a:xfrm>
          <a:prstGeom prst="rect">
            <a:avLst/>
          </a:prstGeom>
          <a:noFill/>
        </p:spPr>
        <p:txBody>
          <a:bodyPr wrap="square" rtlCol="0">
            <a:spAutoFit/>
          </a:bodyPr>
          <a:lstStyle/>
          <a:p>
            <a:pPr algn="ctr"/>
            <a:r>
              <a:rPr lang="en-US" dirty="0">
                <a:solidFill>
                  <a:schemeClr val="accent4"/>
                </a:solidFill>
              </a:rPr>
              <a:t>YAG conduction band</a:t>
            </a:r>
          </a:p>
        </p:txBody>
      </p:sp>
      <p:cxnSp>
        <p:nvCxnSpPr>
          <p:cNvPr id="15" name="Straight Arrow Connector 14">
            <a:extLst>
              <a:ext uri="{FF2B5EF4-FFF2-40B4-BE49-F238E27FC236}">
                <a16:creationId xmlns:a16="http://schemas.microsoft.com/office/drawing/2014/main" id="{19A72AE6-F80C-DCCD-36CA-7CE9DEC7F6C6}"/>
              </a:ext>
            </a:extLst>
          </p:cNvPr>
          <p:cNvCxnSpPr>
            <a:cxnSpLocks/>
          </p:cNvCxnSpPr>
          <p:nvPr/>
        </p:nvCxnSpPr>
        <p:spPr>
          <a:xfrm flipV="1">
            <a:off x="683330" y="1435334"/>
            <a:ext cx="0" cy="4378694"/>
          </a:xfrm>
          <a:prstGeom prst="straightConnector1">
            <a:avLst/>
          </a:prstGeom>
          <a:ln w="25400">
            <a:solidFill>
              <a:schemeClr val="accent5"/>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5EB249-73D8-BBC5-D5F7-B94B74E0AB04}"/>
              </a:ext>
            </a:extLst>
          </p:cNvPr>
          <p:cNvSpPr txBox="1"/>
          <p:nvPr/>
        </p:nvSpPr>
        <p:spPr>
          <a:xfrm>
            <a:off x="-525237" y="3387488"/>
            <a:ext cx="2052084" cy="461665"/>
          </a:xfrm>
          <a:prstGeom prst="rect">
            <a:avLst/>
          </a:prstGeom>
          <a:noFill/>
        </p:spPr>
        <p:txBody>
          <a:bodyPr wrap="square" rtlCol="0">
            <a:spAutoFit/>
          </a:bodyPr>
          <a:lstStyle/>
          <a:p>
            <a:pPr algn="ctr"/>
            <a:r>
              <a:rPr lang="en-US" sz="2400" dirty="0">
                <a:solidFill>
                  <a:schemeClr val="accent5"/>
                </a:solidFill>
              </a:rPr>
              <a:t>E</a:t>
            </a:r>
          </a:p>
        </p:txBody>
      </p:sp>
      <p:sp>
        <p:nvSpPr>
          <p:cNvPr id="17" name="TextBox 16">
            <a:extLst>
              <a:ext uri="{FF2B5EF4-FFF2-40B4-BE49-F238E27FC236}">
                <a16:creationId xmlns:a16="http://schemas.microsoft.com/office/drawing/2014/main" id="{55F8C469-D19A-292B-9C9B-1C3E021804DF}"/>
              </a:ext>
            </a:extLst>
          </p:cNvPr>
          <p:cNvSpPr txBox="1"/>
          <p:nvPr/>
        </p:nvSpPr>
        <p:spPr>
          <a:xfrm>
            <a:off x="2696871" y="2905939"/>
            <a:ext cx="2868038" cy="400110"/>
          </a:xfrm>
          <a:prstGeom prst="rect">
            <a:avLst/>
          </a:prstGeom>
          <a:noFill/>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Ce 5d (empty)</a:t>
            </a:r>
          </a:p>
        </p:txBody>
      </p:sp>
      <p:cxnSp>
        <p:nvCxnSpPr>
          <p:cNvPr id="18" name="Straight Connector 17">
            <a:extLst>
              <a:ext uri="{FF2B5EF4-FFF2-40B4-BE49-F238E27FC236}">
                <a16:creationId xmlns:a16="http://schemas.microsoft.com/office/drawing/2014/main" id="{06942D53-67D0-12DB-F404-2CEF942D8A88}"/>
              </a:ext>
            </a:extLst>
          </p:cNvPr>
          <p:cNvCxnSpPr>
            <a:cxnSpLocks/>
          </p:cNvCxnSpPr>
          <p:nvPr/>
        </p:nvCxnSpPr>
        <p:spPr>
          <a:xfrm>
            <a:off x="970668" y="3958539"/>
            <a:ext cx="230194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82F7E0-94DC-8E23-B447-E196A4ED5F9B}"/>
              </a:ext>
            </a:extLst>
          </p:cNvPr>
          <p:cNvCxnSpPr>
            <a:cxnSpLocks/>
          </p:cNvCxnSpPr>
          <p:nvPr/>
        </p:nvCxnSpPr>
        <p:spPr>
          <a:xfrm>
            <a:off x="976244" y="3202115"/>
            <a:ext cx="230194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0AF95C-2759-388E-DBC6-BFF4C89EBCAD}"/>
              </a:ext>
            </a:extLst>
          </p:cNvPr>
          <p:cNvSpPr txBox="1"/>
          <p:nvPr/>
        </p:nvSpPr>
        <p:spPr>
          <a:xfrm>
            <a:off x="2696871" y="3684260"/>
            <a:ext cx="2868038"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cs typeface="Arial" panose="020B0604020202020204" pitchFamily="34" charset="0"/>
              </a:rPr>
              <a:t>Ce 4f (filled)</a:t>
            </a:r>
          </a:p>
        </p:txBody>
      </p:sp>
      <p:sp>
        <p:nvSpPr>
          <p:cNvPr id="31" name="Content Placeholder 5">
            <a:extLst>
              <a:ext uri="{FF2B5EF4-FFF2-40B4-BE49-F238E27FC236}">
                <a16:creationId xmlns:a16="http://schemas.microsoft.com/office/drawing/2014/main" id="{FF7D659C-A15E-45A3-CE57-1DD38B1D6D7D}"/>
              </a:ext>
            </a:extLst>
          </p:cNvPr>
          <p:cNvSpPr>
            <a:spLocks noGrp="1"/>
          </p:cNvSpPr>
          <p:nvPr>
            <p:ph sz="quarter" idx="13"/>
          </p:nvPr>
        </p:nvSpPr>
        <p:spPr>
          <a:xfrm>
            <a:off x="4972238" y="1484533"/>
            <a:ext cx="6764837" cy="4395568"/>
          </a:xfrm>
        </p:spPr>
        <p:txBody>
          <a:bodyPr/>
          <a:lstStyle/>
          <a:p>
            <a:r>
              <a:rPr lang="en-US" dirty="0"/>
              <a:t>One way to get a value of U is to tune it to an experimental parameter.</a:t>
            </a:r>
          </a:p>
          <a:p>
            <a:r>
              <a:rPr lang="en-US" dirty="0"/>
              <a:t>We chose the valence band maximum to the Ce 4f gap.</a:t>
            </a:r>
          </a:p>
        </p:txBody>
      </p:sp>
      <p:cxnSp>
        <p:nvCxnSpPr>
          <p:cNvPr id="33" name="Straight Arrow Connector 32">
            <a:extLst>
              <a:ext uri="{FF2B5EF4-FFF2-40B4-BE49-F238E27FC236}">
                <a16:creationId xmlns:a16="http://schemas.microsoft.com/office/drawing/2014/main" id="{A4A88407-F020-B2C7-4D9F-B86D848A8931}"/>
              </a:ext>
            </a:extLst>
          </p:cNvPr>
          <p:cNvCxnSpPr>
            <a:cxnSpLocks/>
          </p:cNvCxnSpPr>
          <p:nvPr/>
        </p:nvCxnSpPr>
        <p:spPr>
          <a:xfrm>
            <a:off x="2332067" y="3958539"/>
            <a:ext cx="0" cy="328945"/>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graphicFrame>
        <p:nvGraphicFramePr>
          <p:cNvPr id="46" name="Table 45">
            <a:extLst>
              <a:ext uri="{FF2B5EF4-FFF2-40B4-BE49-F238E27FC236}">
                <a16:creationId xmlns:a16="http://schemas.microsoft.com/office/drawing/2014/main" id="{1A6F9DD9-0D2F-770D-7963-2F1ED89461C2}"/>
              </a:ext>
            </a:extLst>
          </p:cNvPr>
          <p:cNvGraphicFramePr>
            <a:graphicFrameLocks noGrp="1"/>
          </p:cNvGraphicFramePr>
          <p:nvPr>
            <p:extLst>
              <p:ext uri="{D42A27DB-BD31-4B8C-83A1-F6EECF244321}">
                <p14:modId xmlns:p14="http://schemas.microsoft.com/office/powerpoint/2010/main" val="3691907371"/>
              </p:ext>
            </p:extLst>
          </p:nvPr>
        </p:nvGraphicFramePr>
        <p:xfrm>
          <a:off x="4855020" y="3428086"/>
          <a:ext cx="7283562" cy="2370155"/>
        </p:xfrm>
        <a:graphic>
          <a:graphicData uri="http://schemas.openxmlformats.org/drawingml/2006/table">
            <a:tbl>
              <a:tblPr firstRow="1" firstCol="1" bandRow="1">
                <a:tableStyleId>{5C22544A-7EE6-4342-B048-85BDC9FD1C3A}</a:tableStyleId>
              </a:tblPr>
              <a:tblGrid>
                <a:gridCol w="3641781">
                  <a:extLst>
                    <a:ext uri="{9D8B030D-6E8A-4147-A177-3AD203B41FA5}">
                      <a16:colId xmlns:a16="http://schemas.microsoft.com/office/drawing/2014/main" val="561367016"/>
                    </a:ext>
                  </a:extLst>
                </a:gridCol>
                <a:gridCol w="3641781">
                  <a:extLst>
                    <a:ext uri="{9D8B030D-6E8A-4147-A177-3AD203B41FA5}">
                      <a16:colId xmlns:a16="http://schemas.microsoft.com/office/drawing/2014/main" val="2411534456"/>
                    </a:ext>
                  </a:extLst>
                </a:gridCol>
              </a:tblGrid>
              <a:tr h="459275">
                <a:tc>
                  <a:txBody>
                    <a:bodyPr/>
                    <a:lstStyle/>
                    <a:p>
                      <a:pPr indent="144145" algn="ct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Approx. energy gaps (eV)</a:t>
                      </a:r>
                    </a:p>
                  </a:txBody>
                  <a:tcPr marL="68580" marR="68580" marT="0" marB="0" anchor="ctr"/>
                </a:tc>
                <a:extLst>
                  <a:ext uri="{0D108BD9-81ED-4DB2-BD59-A6C34878D82A}">
                    <a16:rowId xmlns:a16="http://schemas.microsoft.com/office/drawing/2014/main" val="4009326711"/>
                  </a:ext>
                </a:extLst>
              </a:tr>
              <a:tr h="325320">
                <a:tc>
                  <a:txBody>
                    <a:bodyPr/>
                    <a:lstStyle/>
                    <a:p>
                      <a:pPr indent="144145" algn="ct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YAG band gap (Slack </a:t>
                      </a:r>
                      <a:r>
                        <a:rPr lang="en-GB" sz="2000" i="1" dirty="0">
                          <a:solidFill>
                            <a:schemeClr val="accent5">
                              <a:lumMod val="60000"/>
                              <a:lumOff val="40000"/>
                            </a:schemeClr>
                          </a:solidFill>
                          <a:effectLst/>
                          <a:latin typeface="+mn-lt"/>
                          <a:ea typeface="Calibri" panose="020F0502020204030204" pitchFamily="34" charset="0"/>
                          <a:cs typeface="Arial" panose="020B0604020202020204" pitchFamily="34" charset="0"/>
                        </a:rPr>
                        <a:t>et al.</a:t>
                      </a: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6.5</a:t>
                      </a:r>
                    </a:p>
                  </a:txBody>
                  <a:tcPr marL="68580" marR="68580" marT="0" marB="0" anchor="ctr"/>
                </a:tc>
                <a:extLst>
                  <a:ext uri="{0D108BD9-81ED-4DB2-BD59-A6C34878D82A}">
                    <a16:rowId xmlns:a16="http://schemas.microsoft.com/office/drawing/2014/main" val="1739930622"/>
                  </a:ext>
                </a:extLst>
              </a:tr>
              <a:tr h="325320">
                <a:tc>
                  <a:txBody>
                    <a:bodyPr/>
                    <a:lstStyle/>
                    <a:p>
                      <a:pPr indent="144145" algn="ct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YAG band gap (Bok </a:t>
                      </a:r>
                      <a:r>
                        <a:rPr lang="en-GB" sz="2000" i="1" dirty="0">
                          <a:solidFill>
                            <a:schemeClr val="accent5">
                              <a:lumMod val="60000"/>
                              <a:lumOff val="40000"/>
                            </a:schemeClr>
                          </a:solidFill>
                          <a:effectLst/>
                          <a:latin typeface="+mn-lt"/>
                          <a:ea typeface="Calibri" panose="020F0502020204030204" pitchFamily="34" charset="0"/>
                          <a:cs typeface="Arial" panose="020B0604020202020204" pitchFamily="34" charset="0"/>
                        </a:rPr>
                        <a:t>et al.</a:t>
                      </a: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7.8</a:t>
                      </a:r>
                    </a:p>
                  </a:txBody>
                  <a:tcPr marL="68580" marR="68580" marT="0" marB="0" anchor="ctr"/>
                </a:tc>
                <a:extLst>
                  <a:ext uri="{0D108BD9-81ED-4DB2-BD59-A6C34878D82A}">
                    <a16:rowId xmlns:a16="http://schemas.microsoft.com/office/drawing/2014/main" val="634101116"/>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Ce 4f</a:t>
                      </a:r>
                      <a:r>
                        <a:rPr lang="en-GB" sz="2000" dirty="0">
                          <a:effectLst/>
                          <a:latin typeface="+mn-lt"/>
                          <a:ea typeface="Calibri" panose="020F0502020204030204" pitchFamily="34" charset="0"/>
                          <a:cs typeface="Arial" panose="020B0604020202020204" pitchFamily="34" charset="0"/>
                          <a:sym typeface="Wingdings" pitchFamily="2" charset="2"/>
                        </a:rPr>
                        <a:t>CBM gap</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a:effectLst/>
                          <a:latin typeface="+mn-lt"/>
                          <a:ea typeface="Calibri" panose="020F0502020204030204" pitchFamily="34" charset="0"/>
                          <a:cs typeface="Arial" panose="020B0604020202020204" pitchFamily="34" charset="0"/>
                        </a:rPr>
                        <a:t>3.7</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14252404"/>
                  </a:ext>
                </a:extLst>
              </a:tr>
              <a:tr h="325320">
                <a:tc>
                  <a:txBody>
                    <a:bodyPr/>
                    <a:lstStyle/>
                    <a:p>
                      <a:pPr indent="144145" algn="ctr"/>
                      <a:r>
                        <a:rPr lang="en-GB" sz="2000" dirty="0" err="1">
                          <a:effectLst/>
                          <a:latin typeface="+mn-lt"/>
                          <a:ea typeface="Calibri" panose="020F0502020204030204" pitchFamily="34" charset="0"/>
                          <a:cs typeface="Arial" panose="020B0604020202020204" pitchFamily="34" charset="0"/>
                        </a:rPr>
                        <a:t>VBM</a:t>
                      </a:r>
                      <a:r>
                        <a:rPr lang="en-GB" sz="2000" dirty="0" err="1">
                          <a:effectLst/>
                          <a:latin typeface="+mn-lt"/>
                          <a:ea typeface="Calibri" panose="020F0502020204030204" pitchFamily="34" charset="0"/>
                          <a:cs typeface="Arial" panose="020B0604020202020204" pitchFamily="34" charset="0"/>
                          <a:sym typeface="Wingdings" pitchFamily="2" charset="2"/>
                        </a:rPr>
                        <a:t>Ce</a:t>
                      </a:r>
                      <a:r>
                        <a:rPr lang="en-GB" sz="2000" dirty="0">
                          <a:effectLst/>
                          <a:latin typeface="+mn-lt"/>
                          <a:ea typeface="Calibri" panose="020F0502020204030204" pitchFamily="34" charset="0"/>
                          <a:cs typeface="Arial" panose="020B0604020202020204" pitchFamily="34" charset="0"/>
                          <a:sym typeface="Wingdings" pitchFamily="2" charset="2"/>
                        </a:rPr>
                        <a:t> 4f gap (Slack </a:t>
                      </a:r>
                      <a:r>
                        <a:rPr lang="en-GB" sz="2000" i="1" dirty="0">
                          <a:effectLst/>
                          <a:latin typeface="+mn-lt"/>
                          <a:ea typeface="Calibri" panose="020F0502020204030204" pitchFamily="34" charset="0"/>
                          <a:cs typeface="Arial" panose="020B0604020202020204" pitchFamily="34" charset="0"/>
                          <a:sym typeface="Wingdings" pitchFamily="2" charset="2"/>
                        </a:rPr>
                        <a:t>et al.</a:t>
                      </a:r>
                      <a:r>
                        <a:rPr lang="en-GB" sz="2000" dirty="0">
                          <a:effectLst/>
                          <a:latin typeface="+mn-lt"/>
                          <a:ea typeface="Calibri" panose="020F0502020204030204" pitchFamily="34" charset="0"/>
                          <a:cs typeface="Arial" panose="020B0604020202020204" pitchFamily="34" charset="0"/>
                          <a:sym typeface="Wingdings" pitchFamily="2" charset="2"/>
                        </a:rPr>
                        <a:t>)</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a:effectLst/>
                          <a:latin typeface="+mn-lt"/>
                          <a:ea typeface="Calibri" panose="020F0502020204030204" pitchFamily="34" charset="0"/>
                          <a:cs typeface="Arial" panose="020B0604020202020204" pitchFamily="34" charset="0"/>
                        </a:rPr>
                        <a:t>2.7</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90014168"/>
                  </a:ext>
                </a:extLst>
              </a:tr>
              <a:tr h="325320">
                <a:tc>
                  <a:txBody>
                    <a:bodyPr/>
                    <a:lstStyle/>
                    <a:p>
                      <a:pPr marL="0" marR="0" lvl="0" indent="144145" algn="ctr" defTabSz="914400" rtl="0" eaLnBrk="1" fontAlgn="auto" latinLnBrk="0" hangingPunct="1">
                        <a:lnSpc>
                          <a:spcPct val="100000"/>
                        </a:lnSpc>
                        <a:spcBef>
                          <a:spcPts val="0"/>
                        </a:spcBef>
                        <a:spcAft>
                          <a:spcPts val="0"/>
                        </a:spcAft>
                        <a:buClrTx/>
                        <a:buSzTx/>
                        <a:buFontTx/>
                        <a:buNone/>
                        <a:tabLst/>
                        <a:defRPr/>
                      </a:pPr>
                      <a:r>
                        <a:rPr lang="en-GB" sz="2000" dirty="0" err="1">
                          <a:effectLst/>
                          <a:latin typeface="+mn-lt"/>
                          <a:ea typeface="Calibri" panose="020F0502020204030204" pitchFamily="34" charset="0"/>
                          <a:cs typeface="Arial" panose="020B0604020202020204" pitchFamily="34" charset="0"/>
                        </a:rPr>
                        <a:t>VBM</a:t>
                      </a:r>
                      <a:r>
                        <a:rPr lang="en-GB" sz="2000" dirty="0" err="1">
                          <a:effectLst/>
                          <a:latin typeface="+mn-lt"/>
                          <a:ea typeface="Calibri" panose="020F0502020204030204" pitchFamily="34" charset="0"/>
                          <a:cs typeface="Arial" panose="020B0604020202020204" pitchFamily="34" charset="0"/>
                          <a:sym typeface="Wingdings" pitchFamily="2" charset="2"/>
                        </a:rPr>
                        <a:t>Ce</a:t>
                      </a:r>
                      <a:r>
                        <a:rPr lang="en-GB" sz="2000" dirty="0">
                          <a:effectLst/>
                          <a:latin typeface="+mn-lt"/>
                          <a:ea typeface="Calibri" panose="020F0502020204030204" pitchFamily="34" charset="0"/>
                          <a:cs typeface="Arial" panose="020B0604020202020204" pitchFamily="34" charset="0"/>
                          <a:sym typeface="Wingdings" pitchFamily="2" charset="2"/>
                        </a:rPr>
                        <a:t> 4f gap (Bok </a:t>
                      </a:r>
                      <a:r>
                        <a:rPr lang="en-GB" sz="2000" i="1" dirty="0">
                          <a:effectLst/>
                          <a:latin typeface="+mn-lt"/>
                          <a:ea typeface="Calibri" panose="020F0502020204030204" pitchFamily="34" charset="0"/>
                          <a:cs typeface="Arial" panose="020B0604020202020204" pitchFamily="34" charset="0"/>
                          <a:sym typeface="Wingdings" pitchFamily="2" charset="2"/>
                        </a:rPr>
                        <a:t>et al.</a:t>
                      </a:r>
                      <a:r>
                        <a:rPr lang="en-GB" sz="2000" dirty="0">
                          <a:effectLst/>
                          <a:latin typeface="+mn-lt"/>
                          <a:ea typeface="Calibri" panose="020F0502020204030204" pitchFamily="34" charset="0"/>
                          <a:cs typeface="Arial" panose="020B0604020202020204" pitchFamily="34" charset="0"/>
                          <a:sym typeface="Wingdings" pitchFamily="2" charset="2"/>
                        </a:rPr>
                        <a:t>)</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3.9</a:t>
                      </a:r>
                    </a:p>
                  </a:txBody>
                  <a:tcPr marL="68580" marR="68580" marT="0" marB="0" anchor="ctr"/>
                </a:tc>
                <a:extLst>
                  <a:ext uri="{0D108BD9-81ED-4DB2-BD59-A6C34878D82A}">
                    <a16:rowId xmlns:a16="http://schemas.microsoft.com/office/drawing/2014/main" val="3230794390"/>
                  </a:ext>
                </a:extLst>
              </a:tr>
            </a:tbl>
          </a:graphicData>
        </a:graphic>
      </p:graphicFrame>
      <p:cxnSp>
        <p:nvCxnSpPr>
          <p:cNvPr id="47" name="Straight Arrow Connector 46">
            <a:extLst>
              <a:ext uri="{FF2B5EF4-FFF2-40B4-BE49-F238E27FC236}">
                <a16:creationId xmlns:a16="http://schemas.microsoft.com/office/drawing/2014/main" id="{3866E7DF-7064-075E-D0A0-2D12F4B4B68D}"/>
              </a:ext>
            </a:extLst>
          </p:cNvPr>
          <p:cNvCxnSpPr>
            <a:cxnSpLocks/>
          </p:cNvCxnSpPr>
          <p:nvPr/>
        </p:nvCxnSpPr>
        <p:spPr>
          <a:xfrm>
            <a:off x="1526847" y="2905939"/>
            <a:ext cx="0" cy="1381545"/>
          </a:xfrm>
          <a:prstGeom prst="straightConnector1">
            <a:avLst/>
          </a:prstGeom>
          <a:ln w="34925">
            <a:solidFill>
              <a:schemeClr val="accent5">
                <a:lumMod val="60000"/>
                <a:lumOff val="4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A1F386CF-9CCF-7C7F-35F0-7A63FB0DA1A9}"/>
              </a:ext>
            </a:extLst>
          </p:cNvPr>
          <p:cNvCxnSpPr>
            <a:cxnSpLocks/>
          </p:cNvCxnSpPr>
          <p:nvPr/>
        </p:nvCxnSpPr>
        <p:spPr>
          <a:xfrm>
            <a:off x="2332641" y="2905939"/>
            <a:ext cx="0" cy="1052600"/>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sp>
        <p:nvSpPr>
          <p:cNvPr id="51" name="Footer Placeholder 3">
            <a:extLst>
              <a:ext uri="{FF2B5EF4-FFF2-40B4-BE49-F238E27FC236}">
                <a16:creationId xmlns:a16="http://schemas.microsoft.com/office/drawing/2014/main" id="{1F15E6FD-E1E0-6D90-D5A0-83EB685B52E6}"/>
              </a:ext>
            </a:extLst>
          </p:cNvPr>
          <p:cNvSpPr>
            <a:spLocks noGrp="1"/>
          </p:cNvSpPr>
          <p:nvPr>
            <p:ph type="ftr" sz="quarter" idx="11"/>
          </p:nvPr>
        </p:nvSpPr>
        <p:spPr>
          <a:xfrm>
            <a:off x="479375" y="5961990"/>
            <a:ext cx="8282477" cy="841374"/>
          </a:xfrm>
        </p:spPr>
        <p:txBody>
          <a:bodyPr/>
          <a:lstStyle/>
          <a:p>
            <a:r>
              <a:rPr lang="en-GB" sz="1400" b="0" i="0" u="none" strike="noStrike" dirty="0">
                <a:solidFill>
                  <a:srgbClr val="000000"/>
                </a:solidFill>
                <a:effectLst/>
              </a:rPr>
              <a:t>G. A. Slack, D. W. Oliver, R. M. </a:t>
            </a:r>
            <a:r>
              <a:rPr lang="en-GB" sz="1400" b="0" i="0" u="none" strike="noStrike" dirty="0" err="1">
                <a:solidFill>
                  <a:srgbClr val="000000"/>
                </a:solidFill>
                <a:effectLst/>
              </a:rPr>
              <a:t>Chrenko</a:t>
            </a:r>
            <a:r>
              <a:rPr lang="en-GB" sz="1400" b="0" i="0" u="none" strike="noStrike" dirty="0">
                <a:solidFill>
                  <a:srgbClr val="000000"/>
                </a:solidFill>
                <a:effectLst/>
              </a:rPr>
              <a:t> and S. Roberts, </a:t>
            </a:r>
            <a:r>
              <a:rPr lang="en-GB" sz="1400" b="0" i="1" u="none" strike="noStrike" dirty="0">
                <a:solidFill>
                  <a:srgbClr val="000000"/>
                </a:solidFill>
                <a:effectLst/>
              </a:rPr>
              <a:t>Physical Review</a:t>
            </a:r>
            <a:r>
              <a:rPr lang="en-GB" sz="1400" b="0" i="0" u="none" strike="noStrike" dirty="0">
                <a:solidFill>
                  <a:srgbClr val="000000"/>
                </a:solidFill>
                <a:effectLst/>
              </a:rPr>
              <a:t>, 1969, </a:t>
            </a:r>
            <a:r>
              <a:rPr lang="en-GB" sz="1400" b="1" i="0" u="none" strike="noStrike" dirty="0">
                <a:solidFill>
                  <a:srgbClr val="000000"/>
                </a:solidFill>
                <a:effectLst/>
              </a:rPr>
              <a:t>177</a:t>
            </a:r>
            <a:r>
              <a:rPr lang="en-GB" sz="1400" b="0" i="0" u="none" strike="noStrike" dirty="0">
                <a:solidFill>
                  <a:srgbClr val="000000"/>
                </a:solidFill>
                <a:effectLst/>
              </a:rPr>
              <a:t>, 1308–1314.</a:t>
            </a:r>
          </a:p>
          <a:p>
            <a:r>
              <a:rPr lang="en-GB" sz="1400" b="0" i="0" u="none" strike="noStrike" dirty="0">
                <a:solidFill>
                  <a:srgbClr val="000000"/>
                </a:solidFill>
                <a:effectLst/>
              </a:rPr>
              <a:t>J. Bok, P. </a:t>
            </a:r>
            <a:r>
              <a:rPr lang="en-GB" sz="1400" b="0" i="0" u="none" strike="noStrike" dirty="0" err="1">
                <a:solidFill>
                  <a:srgbClr val="000000"/>
                </a:solidFill>
                <a:effectLst/>
              </a:rPr>
              <a:t>Horodyský</a:t>
            </a:r>
            <a:r>
              <a:rPr lang="en-GB" sz="1400" b="0" i="0" u="none" strike="noStrike" dirty="0">
                <a:solidFill>
                  <a:srgbClr val="000000"/>
                </a:solidFill>
                <a:effectLst/>
              </a:rPr>
              <a:t> and V. </a:t>
            </a:r>
            <a:r>
              <a:rPr lang="en-GB" sz="1400" b="0" i="0" u="none" strike="noStrike" dirty="0" err="1">
                <a:solidFill>
                  <a:srgbClr val="000000"/>
                </a:solidFill>
                <a:effectLst/>
              </a:rPr>
              <a:t>Krzyžánek</a:t>
            </a:r>
            <a:r>
              <a:rPr lang="en-GB" sz="1400" b="0" i="0" u="none" strike="noStrike" dirty="0">
                <a:solidFill>
                  <a:srgbClr val="000000"/>
                </a:solidFill>
                <a:effectLst/>
              </a:rPr>
              <a:t>, </a:t>
            </a:r>
            <a:r>
              <a:rPr lang="en-GB" sz="1400" b="0" i="1" u="none" strike="noStrike" dirty="0">
                <a:solidFill>
                  <a:srgbClr val="000000"/>
                </a:solidFill>
                <a:effectLst/>
              </a:rPr>
              <a:t>Optical Materials</a:t>
            </a:r>
            <a:r>
              <a:rPr lang="en-GB" sz="1400" b="0" i="0" u="none" strike="noStrike" dirty="0">
                <a:solidFill>
                  <a:srgbClr val="000000"/>
                </a:solidFill>
                <a:effectLst/>
              </a:rPr>
              <a:t>, 2015, </a:t>
            </a:r>
            <a:r>
              <a:rPr lang="en-GB" sz="1400" b="1" i="0" u="none" strike="noStrike" dirty="0">
                <a:solidFill>
                  <a:srgbClr val="000000"/>
                </a:solidFill>
                <a:effectLst/>
              </a:rPr>
              <a:t>46</a:t>
            </a:r>
            <a:r>
              <a:rPr lang="en-GB" sz="1400" b="0" i="0" u="none" strike="noStrike" dirty="0">
                <a:solidFill>
                  <a:srgbClr val="000000"/>
                </a:solidFill>
                <a:effectLst/>
              </a:rPr>
              <a:t>, 591–595.</a:t>
            </a:r>
          </a:p>
          <a:p>
            <a:r>
              <a:rPr lang="en-GB" sz="1400" b="0" i="0" u="none" strike="noStrike" dirty="0">
                <a:solidFill>
                  <a:srgbClr val="000000"/>
                </a:solidFill>
                <a:effectLst/>
              </a:rPr>
              <a:t>C. </a:t>
            </a:r>
            <a:r>
              <a:rPr lang="en-GB" sz="1400" b="0" i="0" u="none" strike="noStrike" dirty="0" err="1">
                <a:solidFill>
                  <a:srgbClr val="000000"/>
                </a:solidFill>
                <a:effectLst/>
              </a:rPr>
              <a:t>Pedrini</a:t>
            </a:r>
            <a:r>
              <a:rPr lang="en-GB" sz="1400" b="0" i="0" u="none" strike="noStrike" dirty="0">
                <a:solidFill>
                  <a:srgbClr val="000000"/>
                </a:solidFill>
                <a:effectLst/>
              </a:rPr>
              <a:t>, F. </a:t>
            </a:r>
            <a:r>
              <a:rPr lang="en-GB" sz="1400" b="0" i="0" u="none" strike="noStrike" dirty="0" err="1">
                <a:solidFill>
                  <a:srgbClr val="000000"/>
                </a:solidFill>
                <a:effectLst/>
              </a:rPr>
              <a:t>Rogemond</a:t>
            </a:r>
            <a:r>
              <a:rPr lang="en-GB" sz="1400" b="0" i="0" u="none" strike="noStrike" dirty="0">
                <a:solidFill>
                  <a:srgbClr val="000000"/>
                </a:solidFill>
                <a:effectLst/>
              </a:rPr>
              <a:t> and D. S. McClure, </a:t>
            </a:r>
            <a:r>
              <a:rPr lang="en-GB" sz="1400" b="0" i="1" u="none" strike="noStrike" dirty="0">
                <a:solidFill>
                  <a:srgbClr val="000000"/>
                </a:solidFill>
                <a:effectLst/>
              </a:rPr>
              <a:t>Journal of Applied Physics</a:t>
            </a:r>
            <a:r>
              <a:rPr lang="en-GB" sz="1400" b="0" i="0" u="none" strike="noStrike" dirty="0">
                <a:solidFill>
                  <a:srgbClr val="000000"/>
                </a:solidFill>
                <a:effectLst/>
              </a:rPr>
              <a:t>, 1986, </a:t>
            </a:r>
            <a:r>
              <a:rPr lang="en-GB" sz="1400" b="1" i="0" u="none" strike="noStrike" dirty="0">
                <a:solidFill>
                  <a:srgbClr val="000000"/>
                </a:solidFill>
                <a:effectLst/>
              </a:rPr>
              <a:t>59</a:t>
            </a:r>
            <a:r>
              <a:rPr lang="en-GB" sz="1400" b="0" i="0" u="none" strike="noStrike" dirty="0">
                <a:solidFill>
                  <a:srgbClr val="000000"/>
                </a:solidFill>
                <a:effectLst/>
              </a:rPr>
              <a:t>, 1196–1201.</a:t>
            </a:r>
          </a:p>
          <a:p>
            <a:r>
              <a:rPr lang="en-GB" sz="1400" b="0" i="0" u="none" strike="noStrike" dirty="0">
                <a:solidFill>
                  <a:srgbClr val="000000"/>
                </a:solidFill>
                <a:effectLst/>
              </a:rPr>
              <a:t>L. </a:t>
            </a:r>
            <a:r>
              <a:rPr lang="en-GB" sz="1400" b="0" i="0" u="none" strike="noStrike" dirty="0" err="1">
                <a:solidFill>
                  <a:srgbClr val="000000"/>
                </a:solidFill>
                <a:effectLst/>
              </a:rPr>
              <a:t>Guerbous</a:t>
            </a:r>
            <a:r>
              <a:rPr lang="en-GB" sz="1400" b="0" i="0" u="none" strike="noStrike" dirty="0">
                <a:solidFill>
                  <a:srgbClr val="000000"/>
                </a:solidFill>
                <a:effectLst/>
              </a:rPr>
              <a:t> and A. </a:t>
            </a:r>
            <a:r>
              <a:rPr lang="en-GB" sz="1400" b="0" i="0" u="none" strike="noStrike" dirty="0" err="1">
                <a:solidFill>
                  <a:srgbClr val="000000"/>
                </a:solidFill>
                <a:effectLst/>
              </a:rPr>
              <a:t>Boukerika</a:t>
            </a:r>
            <a:r>
              <a:rPr lang="en-GB" sz="1400" b="0" i="0" u="none" strike="noStrike" dirty="0">
                <a:solidFill>
                  <a:srgbClr val="000000"/>
                </a:solidFill>
                <a:effectLst/>
              </a:rPr>
              <a:t>, </a:t>
            </a:r>
            <a:r>
              <a:rPr lang="en-GB" sz="1400" b="0" i="1" u="none" strike="noStrike" dirty="0">
                <a:solidFill>
                  <a:srgbClr val="000000"/>
                </a:solidFill>
                <a:effectLst/>
              </a:rPr>
              <a:t>Journal of Nanomaterials</a:t>
            </a:r>
            <a:r>
              <a:rPr lang="en-GB" sz="1400" b="0" i="0" u="none" strike="noStrike" dirty="0">
                <a:solidFill>
                  <a:srgbClr val="000000"/>
                </a:solidFill>
                <a:effectLst/>
              </a:rPr>
              <a:t>, 2015, </a:t>
            </a:r>
            <a:r>
              <a:rPr lang="en-GB" sz="1400" b="1" i="0" u="none" strike="noStrike" dirty="0">
                <a:solidFill>
                  <a:srgbClr val="000000"/>
                </a:solidFill>
                <a:effectLst/>
              </a:rPr>
              <a:t>2015</a:t>
            </a:r>
            <a:r>
              <a:rPr lang="en-GB" sz="1400" b="0" i="0" u="none" strike="noStrike" dirty="0">
                <a:solidFill>
                  <a:srgbClr val="000000"/>
                </a:solidFill>
                <a:effectLst/>
              </a:rPr>
              <a:t>, 1–10.</a:t>
            </a:r>
          </a:p>
        </p:txBody>
      </p:sp>
    </p:spTree>
    <p:extLst>
      <p:ext uri="{BB962C8B-B14F-4D97-AF65-F5344CB8AC3E}">
        <p14:creationId xmlns:p14="http://schemas.microsoft.com/office/powerpoint/2010/main" val="329112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36804B-4389-D48B-99C4-E87F285A8FE4}"/>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1" name="Rectangle 10">
            <a:extLst>
              <a:ext uri="{FF2B5EF4-FFF2-40B4-BE49-F238E27FC236}">
                <a16:creationId xmlns:a16="http://schemas.microsoft.com/office/drawing/2014/main" id="{764175F3-C361-5EB0-0305-0B3C886121D6}"/>
              </a:ext>
            </a:extLst>
          </p:cNvPr>
          <p:cNvSpPr/>
          <p:nvPr/>
        </p:nvSpPr>
        <p:spPr>
          <a:xfrm>
            <a:off x="991674" y="4287484"/>
            <a:ext cx="2275367" cy="1330095"/>
          </a:xfrm>
          <a:prstGeom prst="rect">
            <a:avLst/>
          </a:prstGeom>
          <a:solidFill>
            <a:schemeClr val="accent4"/>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017991-248B-07CA-BB0B-710525797BDD}"/>
              </a:ext>
            </a:extLst>
          </p:cNvPr>
          <p:cNvSpPr/>
          <p:nvPr/>
        </p:nvSpPr>
        <p:spPr>
          <a:xfrm>
            <a:off x="991674" y="1580628"/>
            <a:ext cx="2275367" cy="1330095"/>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74E4C0-D3F0-6C6F-8560-39DEF00FA401}"/>
              </a:ext>
            </a:extLst>
          </p:cNvPr>
          <p:cNvSpPr txBox="1"/>
          <p:nvPr/>
        </p:nvSpPr>
        <p:spPr>
          <a:xfrm>
            <a:off x="1076733" y="4637905"/>
            <a:ext cx="2052084" cy="646331"/>
          </a:xfrm>
          <a:prstGeom prst="rect">
            <a:avLst/>
          </a:prstGeom>
          <a:noFill/>
        </p:spPr>
        <p:txBody>
          <a:bodyPr wrap="square" rtlCol="0">
            <a:spAutoFit/>
          </a:bodyPr>
          <a:lstStyle/>
          <a:p>
            <a:pPr algn="ctr"/>
            <a:r>
              <a:rPr lang="en-US" dirty="0">
                <a:solidFill>
                  <a:schemeClr val="bg1"/>
                </a:solidFill>
              </a:rPr>
              <a:t>YAG valence band</a:t>
            </a:r>
          </a:p>
        </p:txBody>
      </p:sp>
      <p:sp>
        <p:nvSpPr>
          <p:cNvPr id="14" name="TextBox 13">
            <a:extLst>
              <a:ext uri="{FF2B5EF4-FFF2-40B4-BE49-F238E27FC236}">
                <a16:creationId xmlns:a16="http://schemas.microsoft.com/office/drawing/2014/main" id="{55AECE6D-32C7-F279-C9F2-85B0B3EC6727}"/>
              </a:ext>
            </a:extLst>
          </p:cNvPr>
          <p:cNvSpPr txBox="1"/>
          <p:nvPr/>
        </p:nvSpPr>
        <p:spPr>
          <a:xfrm>
            <a:off x="1076733" y="1920118"/>
            <a:ext cx="2052084" cy="646331"/>
          </a:xfrm>
          <a:prstGeom prst="rect">
            <a:avLst/>
          </a:prstGeom>
          <a:noFill/>
        </p:spPr>
        <p:txBody>
          <a:bodyPr wrap="square" rtlCol="0">
            <a:spAutoFit/>
          </a:bodyPr>
          <a:lstStyle/>
          <a:p>
            <a:pPr algn="ctr"/>
            <a:r>
              <a:rPr lang="en-US" dirty="0">
                <a:solidFill>
                  <a:schemeClr val="accent4"/>
                </a:solidFill>
              </a:rPr>
              <a:t>YAG conduction band</a:t>
            </a:r>
          </a:p>
        </p:txBody>
      </p:sp>
      <p:cxnSp>
        <p:nvCxnSpPr>
          <p:cNvPr id="15" name="Straight Arrow Connector 14">
            <a:extLst>
              <a:ext uri="{FF2B5EF4-FFF2-40B4-BE49-F238E27FC236}">
                <a16:creationId xmlns:a16="http://schemas.microsoft.com/office/drawing/2014/main" id="{19A72AE6-F80C-DCCD-36CA-7CE9DEC7F6C6}"/>
              </a:ext>
            </a:extLst>
          </p:cNvPr>
          <p:cNvCxnSpPr>
            <a:cxnSpLocks/>
          </p:cNvCxnSpPr>
          <p:nvPr/>
        </p:nvCxnSpPr>
        <p:spPr>
          <a:xfrm flipV="1">
            <a:off x="683330" y="1435334"/>
            <a:ext cx="0" cy="4378694"/>
          </a:xfrm>
          <a:prstGeom prst="straightConnector1">
            <a:avLst/>
          </a:prstGeom>
          <a:ln w="25400">
            <a:solidFill>
              <a:schemeClr val="accent5"/>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5EB249-73D8-BBC5-D5F7-B94B74E0AB04}"/>
              </a:ext>
            </a:extLst>
          </p:cNvPr>
          <p:cNvSpPr txBox="1"/>
          <p:nvPr/>
        </p:nvSpPr>
        <p:spPr>
          <a:xfrm>
            <a:off x="-525237" y="3387488"/>
            <a:ext cx="2052084" cy="461665"/>
          </a:xfrm>
          <a:prstGeom prst="rect">
            <a:avLst/>
          </a:prstGeom>
          <a:noFill/>
        </p:spPr>
        <p:txBody>
          <a:bodyPr wrap="square" rtlCol="0">
            <a:spAutoFit/>
          </a:bodyPr>
          <a:lstStyle/>
          <a:p>
            <a:pPr algn="ctr"/>
            <a:r>
              <a:rPr lang="en-US" sz="2400" dirty="0">
                <a:solidFill>
                  <a:schemeClr val="accent5"/>
                </a:solidFill>
              </a:rPr>
              <a:t>E</a:t>
            </a:r>
          </a:p>
        </p:txBody>
      </p:sp>
      <p:sp>
        <p:nvSpPr>
          <p:cNvPr id="17" name="TextBox 16">
            <a:extLst>
              <a:ext uri="{FF2B5EF4-FFF2-40B4-BE49-F238E27FC236}">
                <a16:creationId xmlns:a16="http://schemas.microsoft.com/office/drawing/2014/main" id="{55F8C469-D19A-292B-9C9B-1C3E021804DF}"/>
              </a:ext>
            </a:extLst>
          </p:cNvPr>
          <p:cNvSpPr txBox="1"/>
          <p:nvPr/>
        </p:nvSpPr>
        <p:spPr>
          <a:xfrm>
            <a:off x="2696871" y="2905939"/>
            <a:ext cx="2868038" cy="400110"/>
          </a:xfrm>
          <a:prstGeom prst="rect">
            <a:avLst/>
          </a:prstGeom>
          <a:noFill/>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Ce 5d (empty)</a:t>
            </a:r>
          </a:p>
        </p:txBody>
      </p:sp>
      <p:cxnSp>
        <p:nvCxnSpPr>
          <p:cNvPr id="18" name="Straight Connector 17">
            <a:extLst>
              <a:ext uri="{FF2B5EF4-FFF2-40B4-BE49-F238E27FC236}">
                <a16:creationId xmlns:a16="http://schemas.microsoft.com/office/drawing/2014/main" id="{06942D53-67D0-12DB-F404-2CEF942D8A88}"/>
              </a:ext>
            </a:extLst>
          </p:cNvPr>
          <p:cNvCxnSpPr>
            <a:cxnSpLocks/>
          </p:cNvCxnSpPr>
          <p:nvPr/>
        </p:nvCxnSpPr>
        <p:spPr>
          <a:xfrm>
            <a:off x="970668" y="3958539"/>
            <a:ext cx="230194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82F7E0-94DC-8E23-B447-E196A4ED5F9B}"/>
              </a:ext>
            </a:extLst>
          </p:cNvPr>
          <p:cNvCxnSpPr>
            <a:cxnSpLocks/>
          </p:cNvCxnSpPr>
          <p:nvPr/>
        </p:nvCxnSpPr>
        <p:spPr>
          <a:xfrm>
            <a:off x="976244" y="3202115"/>
            <a:ext cx="230194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0AF95C-2759-388E-DBC6-BFF4C89EBCAD}"/>
              </a:ext>
            </a:extLst>
          </p:cNvPr>
          <p:cNvSpPr txBox="1"/>
          <p:nvPr/>
        </p:nvSpPr>
        <p:spPr>
          <a:xfrm>
            <a:off x="2696871" y="3684260"/>
            <a:ext cx="2868038"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cs typeface="Arial" panose="020B0604020202020204" pitchFamily="34" charset="0"/>
              </a:rPr>
              <a:t>Ce 4f (filled)</a:t>
            </a:r>
          </a:p>
        </p:txBody>
      </p:sp>
      <p:sp>
        <p:nvSpPr>
          <p:cNvPr id="31" name="Content Placeholder 5">
            <a:extLst>
              <a:ext uri="{FF2B5EF4-FFF2-40B4-BE49-F238E27FC236}">
                <a16:creationId xmlns:a16="http://schemas.microsoft.com/office/drawing/2014/main" id="{FF7D659C-A15E-45A3-CE57-1DD38B1D6D7D}"/>
              </a:ext>
            </a:extLst>
          </p:cNvPr>
          <p:cNvSpPr>
            <a:spLocks noGrp="1"/>
          </p:cNvSpPr>
          <p:nvPr>
            <p:ph sz="quarter" idx="13"/>
          </p:nvPr>
        </p:nvSpPr>
        <p:spPr>
          <a:xfrm>
            <a:off x="4972238" y="1484533"/>
            <a:ext cx="6764837" cy="4395568"/>
          </a:xfrm>
        </p:spPr>
        <p:txBody>
          <a:bodyPr/>
          <a:lstStyle/>
          <a:p>
            <a:r>
              <a:rPr lang="en-US" dirty="0"/>
              <a:t>One way to get a value of U is to tune it to an experimental parameter.</a:t>
            </a:r>
          </a:p>
          <a:p>
            <a:r>
              <a:rPr lang="en-US" dirty="0"/>
              <a:t>We chose the valence band maximum to the Ce 4f gap.</a:t>
            </a:r>
          </a:p>
        </p:txBody>
      </p:sp>
      <p:cxnSp>
        <p:nvCxnSpPr>
          <p:cNvPr id="33" name="Straight Arrow Connector 32">
            <a:extLst>
              <a:ext uri="{FF2B5EF4-FFF2-40B4-BE49-F238E27FC236}">
                <a16:creationId xmlns:a16="http://schemas.microsoft.com/office/drawing/2014/main" id="{A4A88407-F020-B2C7-4D9F-B86D848A8931}"/>
              </a:ext>
            </a:extLst>
          </p:cNvPr>
          <p:cNvCxnSpPr>
            <a:cxnSpLocks/>
          </p:cNvCxnSpPr>
          <p:nvPr/>
        </p:nvCxnSpPr>
        <p:spPr>
          <a:xfrm>
            <a:off x="2332067" y="3958539"/>
            <a:ext cx="0" cy="328945"/>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graphicFrame>
        <p:nvGraphicFramePr>
          <p:cNvPr id="46" name="Table 45">
            <a:extLst>
              <a:ext uri="{FF2B5EF4-FFF2-40B4-BE49-F238E27FC236}">
                <a16:creationId xmlns:a16="http://schemas.microsoft.com/office/drawing/2014/main" id="{1A6F9DD9-0D2F-770D-7963-2F1ED89461C2}"/>
              </a:ext>
            </a:extLst>
          </p:cNvPr>
          <p:cNvGraphicFramePr>
            <a:graphicFrameLocks noGrp="1"/>
          </p:cNvGraphicFramePr>
          <p:nvPr>
            <p:extLst>
              <p:ext uri="{D42A27DB-BD31-4B8C-83A1-F6EECF244321}">
                <p14:modId xmlns:p14="http://schemas.microsoft.com/office/powerpoint/2010/main" val="1097951601"/>
              </p:ext>
            </p:extLst>
          </p:nvPr>
        </p:nvGraphicFramePr>
        <p:xfrm>
          <a:off x="4855020" y="3428086"/>
          <a:ext cx="7283562" cy="2370155"/>
        </p:xfrm>
        <a:graphic>
          <a:graphicData uri="http://schemas.openxmlformats.org/drawingml/2006/table">
            <a:tbl>
              <a:tblPr firstRow="1" firstCol="1" bandRow="1">
                <a:tableStyleId>{5C22544A-7EE6-4342-B048-85BDC9FD1C3A}</a:tableStyleId>
              </a:tblPr>
              <a:tblGrid>
                <a:gridCol w="3641781">
                  <a:extLst>
                    <a:ext uri="{9D8B030D-6E8A-4147-A177-3AD203B41FA5}">
                      <a16:colId xmlns:a16="http://schemas.microsoft.com/office/drawing/2014/main" val="561367016"/>
                    </a:ext>
                  </a:extLst>
                </a:gridCol>
                <a:gridCol w="3641781">
                  <a:extLst>
                    <a:ext uri="{9D8B030D-6E8A-4147-A177-3AD203B41FA5}">
                      <a16:colId xmlns:a16="http://schemas.microsoft.com/office/drawing/2014/main" val="2411534456"/>
                    </a:ext>
                  </a:extLst>
                </a:gridCol>
              </a:tblGrid>
              <a:tr h="459275">
                <a:tc>
                  <a:txBody>
                    <a:bodyPr/>
                    <a:lstStyle/>
                    <a:p>
                      <a:pPr indent="144145" algn="ct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Approx. energy gaps (eV)</a:t>
                      </a:r>
                    </a:p>
                  </a:txBody>
                  <a:tcPr marL="68580" marR="68580" marT="0" marB="0" anchor="ctr"/>
                </a:tc>
                <a:extLst>
                  <a:ext uri="{0D108BD9-81ED-4DB2-BD59-A6C34878D82A}">
                    <a16:rowId xmlns:a16="http://schemas.microsoft.com/office/drawing/2014/main" val="4009326711"/>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 band gap (Slack </a:t>
                      </a:r>
                      <a:r>
                        <a:rPr lang="en-GB" sz="2000" i="1" dirty="0">
                          <a:effectLst/>
                          <a:latin typeface="+mn-lt"/>
                          <a:ea typeface="Calibri" panose="020F0502020204030204" pitchFamily="34" charset="0"/>
                          <a:cs typeface="Arial" panose="020B0604020202020204" pitchFamily="34" charset="0"/>
                        </a:rPr>
                        <a:t>et al.</a:t>
                      </a:r>
                      <a:r>
                        <a:rPr lang="en-GB" sz="2000" dirty="0">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6.5</a:t>
                      </a:r>
                    </a:p>
                  </a:txBody>
                  <a:tcPr marL="68580" marR="68580" marT="0" marB="0" anchor="ctr"/>
                </a:tc>
                <a:extLst>
                  <a:ext uri="{0D108BD9-81ED-4DB2-BD59-A6C34878D82A}">
                    <a16:rowId xmlns:a16="http://schemas.microsoft.com/office/drawing/2014/main" val="1739930622"/>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 band gap (Bok </a:t>
                      </a:r>
                      <a:r>
                        <a:rPr lang="en-GB" sz="2000" i="1" dirty="0">
                          <a:effectLst/>
                          <a:latin typeface="+mn-lt"/>
                          <a:ea typeface="Calibri" panose="020F0502020204030204" pitchFamily="34" charset="0"/>
                          <a:cs typeface="Arial" panose="020B0604020202020204" pitchFamily="34" charset="0"/>
                        </a:rPr>
                        <a:t>et al.</a:t>
                      </a:r>
                      <a:r>
                        <a:rPr lang="en-GB" sz="2000" dirty="0">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7.8</a:t>
                      </a:r>
                    </a:p>
                  </a:txBody>
                  <a:tcPr marL="68580" marR="68580" marT="0" marB="0" anchor="ctr"/>
                </a:tc>
                <a:extLst>
                  <a:ext uri="{0D108BD9-81ED-4DB2-BD59-A6C34878D82A}">
                    <a16:rowId xmlns:a16="http://schemas.microsoft.com/office/drawing/2014/main" val="634101116"/>
                  </a:ext>
                </a:extLst>
              </a:tr>
              <a:tr h="325320">
                <a:tc>
                  <a:txBody>
                    <a:bodyPr/>
                    <a:lstStyle/>
                    <a:p>
                      <a:pPr indent="144145" algn="ct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Ce 4f</a:t>
                      </a: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sym typeface="Wingdings" pitchFamily="2" charset="2"/>
                        </a:rPr>
                        <a:t>CBM gap</a:t>
                      </a:r>
                      <a:endPar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3.7</a:t>
                      </a:r>
                    </a:p>
                  </a:txBody>
                  <a:tcPr marL="68580" marR="68580" marT="0" marB="0" anchor="ctr"/>
                </a:tc>
                <a:extLst>
                  <a:ext uri="{0D108BD9-81ED-4DB2-BD59-A6C34878D82A}">
                    <a16:rowId xmlns:a16="http://schemas.microsoft.com/office/drawing/2014/main" val="2514252404"/>
                  </a:ext>
                </a:extLst>
              </a:tr>
              <a:tr h="325320">
                <a:tc>
                  <a:txBody>
                    <a:bodyPr/>
                    <a:lstStyle/>
                    <a:p>
                      <a:pPr indent="144145" algn="ctr"/>
                      <a:r>
                        <a:rPr lang="en-GB" sz="2000" dirty="0" err="1">
                          <a:effectLst/>
                          <a:latin typeface="+mn-lt"/>
                          <a:ea typeface="Calibri" panose="020F0502020204030204" pitchFamily="34" charset="0"/>
                          <a:cs typeface="Arial" panose="020B0604020202020204" pitchFamily="34" charset="0"/>
                        </a:rPr>
                        <a:t>VBM</a:t>
                      </a:r>
                      <a:r>
                        <a:rPr lang="en-GB" sz="2000" dirty="0" err="1">
                          <a:effectLst/>
                          <a:latin typeface="+mn-lt"/>
                          <a:ea typeface="Calibri" panose="020F0502020204030204" pitchFamily="34" charset="0"/>
                          <a:cs typeface="Arial" panose="020B0604020202020204" pitchFamily="34" charset="0"/>
                          <a:sym typeface="Wingdings" pitchFamily="2" charset="2"/>
                        </a:rPr>
                        <a:t>Ce</a:t>
                      </a:r>
                      <a:r>
                        <a:rPr lang="en-GB" sz="2000" dirty="0">
                          <a:effectLst/>
                          <a:latin typeface="+mn-lt"/>
                          <a:ea typeface="Calibri" panose="020F0502020204030204" pitchFamily="34" charset="0"/>
                          <a:cs typeface="Arial" panose="020B0604020202020204" pitchFamily="34" charset="0"/>
                          <a:sym typeface="Wingdings" pitchFamily="2" charset="2"/>
                        </a:rPr>
                        <a:t> 4f gap (Slack </a:t>
                      </a:r>
                      <a:r>
                        <a:rPr lang="en-GB" sz="2000" i="1" dirty="0">
                          <a:effectLst/>
                          <a:latin typeface="+mn-lt"/>
                          <a:ea typeface="Calibri" panose="020F0502020204030204" pitchFamily="34" charset="0"/>
                          <a:cs typeface="Arial" panose="020B0604020202020204" pitchFamily="34" charset="0"/>
                          <a:sym typeface="Wingdings" pitchFamily="2" charset="2"/>
                        </a:rPr>
                        <a:t>et al.</a:t>
                      </a:r>
                      <a:r>
                        <a:rPr lang="en-GB" sz="2000" dirty="0">
                          <a:effectLst/>
                          <a:latin typeface="+mn-lt"/>
                          <a:ea typeface="Calibri" panose="020F0502020204030204" pitchFamily="34" charset="0"/>
                          <a:cs typeface="Arial" panose="020B0604020202020204" pitchFamily="34" charset="0"/>
                          <a:sym typeface="Wingdings" pitchFamily="2" charset="2"/>
                        </a:rPr>
                        <a:t>)</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2.7</a:t>
                      </a:r>
                    </a:p>
                  </a:txBody>
                  <a:tcPr marL="68580" marR="68580" marT="0" marB="0" anchor="ctr"/>
                </a:tc>
                <a:extLst>
                  <a:ext uri="{0D108BD9-81ED-4DB2-BD59-A6C34878D82A}">
                    <a16:rowId xmlns:a16="http://schemas.microsoft.com/office/drawing/2014/main" val="3990014168"/>
                  </a:ext>
                </a:extLst>
              </a:tr>
              <a:tr h="325320">
                <a:tc>
                  <a:txBody>
                    <a:bodyPr/>
                    <a:lstStyle/>
                    <a:p>
                      <a:pPr marL="0" marR="0" lvl="0" indent="144145" algn="ctr" defTabSz="914400" rtl="0" eaLnBrk="1" fontAlgn="auto" latinLnBrk="0" hangingPunct="1">
                        <a:lnSpc>
                          <a:spcPct val="100000"/>
                        </a:lnSpc>
                        <a:spcBef>
                          <a:spcPts val="0"/>
                        </a:spcBef>
                        <a:spcAft>
                          <a:spcPts val="0"/>
                        </a:spcAft>
                        <a:buClrTx/>
                        <a:buSzTx/>
                        <a:buFontTx/>
                        <a:buNone/>
                        <a:tabLst/>
                        <a:defRPr/>
                      </a:pPr>
                      <a:r>
                        <a:rPr lang="en-GB" sz="2000" dirty="0" err="1">
                          <a:effectLst/>
                          <a:latin typeface="+mn-lt"/>
                          <a:ea typeface="Calibri" panose="020F0502020204030204" pitchFamily="34" charset="0"/>
                          <a:cs typeface="Arial" panose="020B0604020202020204" pitchFamily="34" charset="0"/>
                        </a:rPr>
                        <a:t>VBM</a:t>
                      </a:r>
                      <a:r>
                        <a:rPr lang="en-GB" sz="2000" dirty="0" err="1">
                          <a:effectLst/>
                          <a:latin typeface="+mn-lt"/>
                          <a:ea typeface="Calibri" panose="020F0502020204030204" pitchFamily="34" charset="0"/>
                          <a:cs typeface="Arial" panose="020B0604020202020204" pitchFamily="34" charset="0"/>
                          <a:sym typeface="Wingdings" pitchFamily="2" charset="2"/>
                        </a:rPr>
                        <a:t>Ce</a:t>
                      </a:r>
                      <a:r>
                        <a:rPr lang="en-GB" sz="2000" dirty="0">
                          <a:effectLst/>
                          <a:latin typeface="+mn-lt"/>
                          <a:ea typeface="Calibri" panose="020F0502020204030204" pitchFamily="34" charset="0"/>
                          <a:cs typeface="Arial" panose="020B0604020202020204" pitchFamily="34" charset="0"/>
                          <a:sym typeface="Wingdings" pitchFamily="2" charset="2"/>
                        </a:rPr>
                        <a:t> 4f gap (Bok </a:t>
                      </a:r>
                      <a:r>
                        <a:rPr lang="en-GB" sz="2000" i="1" dirty="0">
                          <a:effectLst/>
                          <a:latin typeface="+mn-lt"/>
                          <a:ea typeface="Calibri" panose="020F0502020204030204" pitchFamily="34" charset="0"/>
                          <a:cs typeface="Arial" panose="020B0604020202020204" pitchFamily="34" charset="0"/>
                          <a:sym typeface="Wingdings" pitchFamily="2" charset="2"/>
                        </a:rPr>
                        <a:t>et al.</a:t>
                      </a:r>
                      <a:r>
                        <a:rPr lang="en-GB" sz="2000" dirty="0">
                          <a:effectLst/>
                          <a:latin typeface="+mn-lt"/>
                          <a:ea typeface="Calibri" panose="020F0502020204030204" pitchFamily="34" charset="0"/>
                          <a:cs typeface="Arial" panose="020B0604020202020204" pitchFamily="34" charset="0"/>
                          <a:sym typeface="Wingdings" pitchFamily="2" charset="2"/>
                        </a:rPr>
                        <a:t>)</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3.9</a:t>
                      </a:r>
                    </a:p>
                  </a:txBody>
                  <a:tcPr marL="68580" marR="68580" marT="0" marB="0" anchor="ctr"/>
                </a:tc>
                <a:extLst>
                  <a:ext uri="{0D108BD9-81ED-4DB2-BD59-A6C34878D82A}">
                    <a16:rowId xmlns:a16="http://schemas.microsoft.com/office/drawing/2014/main" val="3230794390"/>
                  </a:ext>
                </a:extLst>
              </a:tr>
            </a:tbl>
          </a:graphicData>
        </a:graphic>
      </p:graphicFrame>
      <p:cxnSp>
        <p:nvCxnSpPr>
          <p:cNvPr id="47" name="Straight Arrow Connector 46">
            <a:extLst>
              <a:ext uri="{FF2B5EF4-FFF2-40B4-BE49-F238E27FC236}">
                <a16:creationId xmlns:a16="http://schemas.microsoft.com/office/drawing/2014/main" id="{3866E7DF-7064-075E-D0A0-2D12F4B4B68D}"/>
              </a:ext>
            </a:extLst>
          </p:cNvPr>
          <p:cNvCxnSpPr>
            <a:cxnSpLocks/>
          </p:cNvCxnSpPr>
          <p:nvPr/>
        </p:nvCxnSpPr>
        <p:spPr>
          <a:xfrm>
            <a:off x="1526847" y="2905939"/>
            <a:ext cx="0" cy="1381545"/>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A1F386CF-9CCF-7C7F-35F0-7A63FB0DA1A9}"/>
              </a:ext>
            </a:extLst>
          </p:cNvPr>
          <p:cNvCxnSpPr>
            <a:cxnSpLocks/>
          </p:cNvCxnSpPr>
          <p:nvPr/>
        </p:nvCxnSpPr>
        <p:spPr>
          <a:xfrm>
            <a:off x="2332641" y="2905939"/>
            <a:ext cx="0" cy="1052600"/>
          </a:xfrm>
          <a:prstGeom prst="straightConnector1">
            <a:avLst/>
          </a:prstGeom>
          <a:ln w="34925">
            <a:solidFill>
              <a:schemeClr val="accent5">
                <a:lumMod val="60000"/>
                <a:lumOff val="4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2" name="Footer Placeholder 3">
            <a:extLst>
              <a:ext uri="{FF2B5EF4-FFF2-40B4-BE49-F238E27FC236}">
                <a16:creationId xmlns:a16="http://schemas.microsoft.com/office/drawing/2014/main" id="{354CA4A4-2CF6-1F51-E38C-EFCEAE28A4AF}"/>
              </a:ext>
            </a:extLst>
          </p:cNvPr>
          <p:cNvSpPr>
            <a:spLocks noGrp="1"/>
          </p:cNvSpPr>
          <p:nvPr>
            <p:ph type="ftr" sz="quarter" idx="11"/>
          </p:nvPr>
        </p:nvSpPr>
        <p:spPr>
          <a:xfrm>
            <a:off x="479375" y="5961990"/>
            <a:ext cx="8282477" cy="841374"/>
          </a:xfrm>
        </p:spPr>
        <p:txBody>
          <a:bodyPr/>
          <a:lstStyle/>
          <a:p>
            <a:r>
              <a:rPr lang="en-GB" sz="1400" b="0" i="0" u="none" strike="noStrike" dirty="0">
                <a:solidFill>
                  <a:srgbClr val="000000"/>
                </a:solidFill>
                <a:effectLst/>
              </a:rPr>
              <a:t>G. A. Slack, D. W. Oliver, R. M. </a:t>
            </a:r>
            <a:r>
              <a:rPr lang="en-GB" sz="1400" b="0" i="0" u="none" strike="noStrike" dirty="0" err="1">
                <a:solidFill>
                  <a:srgbClr val="000000"/>
                </a:solidFill>
                <a:effectLst/>
              </a:rPr>
              <a:t>Chrenko</a:t>
            </a:r>
            <a:r>
              <a:rPr lang="en-GB" sz="1400" b="0" i="0" u="none" strike="noStrike" dirty="0">
                <a:solidFill>
                  <a:srgbClr val="000000"/>
                </a:solidFill>
                <a:effectLst/>
              </a:rPr>
              <a:t> and S. Roberts, </a:t>
            </a:r>
            <a:r>
              <a:rPr lang="en-GB" sz="1400" b="0" i="1" u="none" strike="noStrike" dirty="0">
                <a:solidFill>
                  <a:srgbClr val="000000"/>
                </a:solidFill>
                <a:effectLst/>
              </a:rPr>
              <a:t>Physical Review</a:t>
            </a:r>
            <a:r>
              <a:rPr lang="en-GB" sz="1400" b="0" i="0" u="none" strike="noStrike" dirty="0">
                <a:solidFill>
                  <a:srgbClr val="000000"/>
                </a:solidFill>
                <a:effectLst/>
              </a:rPr>
              <a:t>, 1969, </a:t>
            </a:r>
            <a:r>
              <a:rPr lang="en-GB" sz="1400" b="1" i="0" u="none" strike="noStrike" dirty="0">
                <a:solidFill>
                  <a:srgbClr val="000000"/>
                </a:solidFill>
                <a:effectLst/>
              </a:rPr>
              <a:t>177</a:t>
            </a:r>
            <a:r>
              <a:rPr lang="en-GB" sz="1400" b="0" i="0" u="none" strike="noStrike" dirty="0">
                <a:solidFill>
                  <a:srgbClr val="000000"/>
                </a:solidFill>
                <a:effectLst/>
              </a:rPr>
              <a:t>, 1308–1314.</a:t>
            </a:r>
          </a:p>
          <a:p>
            <a:r>
              <a:rPr lang="en-GB" sz="1400" b="0" i="0" u="none" strike="noStrike" dirty="0">
                <a:solidFill>
                  <a:srgbClr val="000000"/>
                </a:solidFill>
                <a:effectLst/>
              </a:rPr>
              <a:t>J. Bok, P. </a:t>
            </a:r>
            <a:r>
              <a:rPr lang="en-GB" sz="1400" b="0" i="0" u="none" strike="noStrike" dirty="0" err="1">
                <a:solidFill>
                  <a:srgbClr val="000000"/>
                </a:solidFill>
                <a:effectLst/>
              </a:rPr>
              <a:t>Horodyský</a:t>
            </a:r>
            <a:r>
              <a:rPr lang="en-GB" sz="1400" b="0" i="0" u="none" strike="noStrike" dirty="0">
                <a:solidFill>
                  <a:srgbClr val="000000"/>
                </a:solidFill>
                <a:effectLst/>
              </a:rPr>
              <a:t> and V. </a:t>
            </a:r>
            <a:r>
              <a:rPr lang="en-GB" sz="1400" b="0" i="0" u="none" strike="noStrike" dirty="0" err="1">
                <a:solidFill>
                  <a:srgbClr val="000000"/>
                </a:solidFill>
                <a:effectLst/>
              </a:rPr>
              <a:t>Krzyžánek</a:t>
            </a:r>
            <a:r>
              <a:rPr lang="en-GB" sz="1400" b="0" i="0" u="none" strike="noStrike" dirty="0">
                <a:solidFill>
                  <a:srgbClr val="000000"/>
                </a:solidFill>
                <a:effectLst/>
              </a:rPr>
              <a:t>, </a:t>
            </a:r>
            <a:r>
              <a:rPr lang="en-GB" sz="1400" b="0" i="1" u="none" strike="noStrike" dirty="0">
                <a:solidFill>
                  <a:srgbClr val="000000"/>
                </a:solidFill>
                <a:effectLst/>
              </a:rPr>
              <a:t>Optical Materials</a:t>
            </a:r>
            <a:r>
              <a:rPr lang="en-GB" sz="1400" b="0" i="0" u="none" strike="noStrike" dirty="0">
                <a:solidFill>
                  <a:srgbClr val="000000"/>
                </a:solidFill>
                <a:effectLst/>
              </a:rPr>
              <a:t>, 2015, </a:t>
            </a:r>
            <a:r>
              <a:rPr lang="en-GB" sz="1400" b="1" i="0" u="none" strike="noStrike" dirty="0">
                <a:solidFill>
                  <a:srgbClr val="000000"/>
                </a:solidFill>
                <a:effectLst/>
              </a:rPr>
              <a:t>46</a:t>
            </a:r>
            <a:r>
              <a:rPr lang="en-GB" sz="1400" b="0" i="0" u="none" strike="noStrike" dirty="0">
                <a:solidFill>
                  <a:srgbClr val="000000"/>
                </a:solidFill>
                <a:effectLst/>
              </a:rPr>
              <a:t>, 591–595.</a:t>
            </a:r>
          </a:p>
          <a:p>
            <a:r>
              <a:rPr lang="en-GB" sz="1400" b="0" i="0" u="none" strike="noStrike" dirty="0">
                <a:solidFill>
                  <a:srgbClr val="000000"/>
                </a:solidFill>
                <a:effectLst/>
              </a:rPr>
              <a:t>C. </a:t>
            </a:r>
            <a:r>
              <a:rPr lang="en-GB" sz="1400" b="0" i="0" u="none" strike="noStrike" dirty="0" err="1">
                <a:solidFill>
                  <a:srgbClr val="000000"/>
                </a:solidFill>
                <a:effectLst/>
              </a:rPr>
              <a:t>Pedrini</a:t>
            </a:r>
            <a:r>
              <a:rPr lang="en-GB" sz="1400" b="0" i="0" u="none" strike="noStrike" dirty="0">
                <a:solidFill>
                  <a:srgbClr val="000000"/>
                </a:solidFill>
                <a:effectLst/>
              </a:rPr>
              <a:t>, F. </a:t>
            </a:r>
            <a:r>
              <a:rPr lang="en-GB" sz="1400" b="0" i="0" u="none" strike="noStrike" dirty="0" err="1">
                <a:solidFill>
                  <a:srgbClr val="000000"/>
                </a:solidFill>
                <a:effectLst/>
              </a:rPr>
              <a:t>Rogemond</a:t>
            </a:r>
            <a:r>
              <a:rPr lang="en-GB" sz="1400" b="0" i="0" u="none" strike="noStrike" dirty="0">
                <a:solidFill>
                  <a:srgbClr val="000000"/>
                </a:solidFill>
                <a:effectLst/>
              </a:rPr>
              <a:t> and D. S. McClure, </a:t>
            </a:r>
            <a:r>
              <a:rPr lang="en-GB" sz="1400" b="0" i="1" u="none" strike="noStrike" dirty="0">
                <a:solidFill>
                  <a:srgbClr val="000000"/>
                </a:solidFill>
                <a:effectLst/>
              </a:rPr>
              <a:t>Journal of Applied Physics</a:t>
            </a:r>
            <a:r>
              <a:rPr lang="en-GB" sz="1400" b="0" i="0" u="none" strike="noStrike" dirty="0">
                <a:solidFill>
                  <a:srgbClr val="000000"/>
                </a:solidFill>
                <a:effectLst/>
              </a:rPr>
              <a:t>, 1986, </a:t>
            </a:r>
            <a:r>
              <a:rPr lang="en-GB" sz="1400" b="1" i="0" u="none" strike="noStrike" dirty="0">
                <a:solidFill>
                  <a:srgbClr val="000000"/>
                </a:solidFill>
                <a:effectLst/>
              </a:rPr>
              <a:t>59</a:t>
            </a:r>
            <a:r>
              <a:rPr lang="en-GB" sz="1400" b="0" i="0" u="none" strike="noStrike" dirty="0">
                <a:solidFill>
                  <a:srgbClr val="000000"/>
                </a:solidFill>
                <a:effectLst/>
              </a:rPr>
              <a:t>, 1196–1201.</a:t>
            </a:r>
          </a:p>
          <a:p>
            <a:r>
              <a:rPr lang="en-GB" sz="1400" b="0" i="0" u="none" strike="noStrike" dirty="0">
                <a:solidFill>
                  <a:srgbClr val="000000"/>
                </a:solidFill>
                <a:effectLst/>
              </a:rPr>
              <a:t>L. </a:t>
            </a:r>
            <a:r>
              <a:rPr lang="en-GB" sz="1400" b="0" i="0" u="none" strike="noStrike" dirty="0" err="1">
                <a:solidFill>
                  <a:srgbClr val="000000"/>
                </a:solidFill>
                <a:effectLst/>
              </a:rPr>
              <a:t>Guerbous</a:t>
            </a:r>
            <a:r>
              <a:rPr lang="en-GB" sz="1400" b="0" i="0" u="none" strike="noStrike" dirty="0">
                <a:solidFill>
                  <a:srgbClr val="000000"/>
                </a:solidFill>
                <a:effectLst/>
              </a:rPr>
              <a:t> and A. </a:t>
            </a:r>
            <a:r>
              <a:rPr lang="en-GB" sz="1400" b="0" i="0" u="none" strike="noStrike" dirty="0" err="1">
                <a:solidFill>
                  <a:srgbClr val="000000"/>
                </a:solidFill>
                <a:effectLst/>
              </a:rPr>
              <a:t>Boukerika</a:t>
            </a:r>
            <a:r>
              <a:rPr lang="en-GB" sz="1400" b="0" i="0" u="none" strike="noStrike" dirty="0">
                <a:solidFill>
                  <a:srgbClr val="000000"/>
                </a:solidFill>
                <a:effectLst/>
              </a:rPr>
              <a:t>, </a:t>
            </a:r>
            <a:r>
              <a:rPr lang="en-GB" sz="1400" b="0" i="1" u="none" strike="noStrike" dirty="0">
                <a:solidFill>
                  <a:srgbClr val="000000"/>
                </a:solidFill>
                <a:effectLst/>
              </a:rPr>
              <a:t>Journal of Nanomaterials</a:t>
            </a:r>
            <a:r>
              <a:rPr lang="en-GB" sz="1400" b="0" i="0" u="none" strike="noStrike" dirty="0">
                <a:solidFill>
                  <a:srgbClr val="000000"/>
                </a:solidFill>
                <a:effectLst/>
              </a:rPr>
              <a:t>, 2015, </a:t>
            </a:r>
            <a:r>
              <a:rPr lang="en-GB" sz="1400" b="1" i="0" u="none" strike="noStrike" dirty="0">
                <a:solidFill>
                  <a:srgbClr val="000000"/>
                </a:solidFill>
                <a:effectLst/>
              </a:rPr>
              <a:t>2015</a:t>
            </a:r>
            <a:r>
              <a:rPr lang="en-GB" sz="1400" b="0" i="0" u="none" strike="noStrike" dirty="0">
                <a:solidFill>
                  <a:srgbClr val="000000"/>
                </a:solidFill>
                <a:effectLst/>
              </a:rPr>
              <a:t>, 1–10.</a:t>
            </a:r>
          </a:p>
        </p:txBody>
      </p:sp>
    </p:spTree>
    <p:extLst>
      <p:ext uri="{BB962C8B-B14F-4D97-AF65-F5344CB8AC3E}">
        <p14:creationId xmlns:p14="http://schemas.microsoft.com/office/powerpoint/2010/main" val="86431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36804B-4389-D48B-99C4-E87F285A8FE4}"/>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1" name="Rectangle 10">
            <a:extLst>
              <a:ext uri="{FF2B5EF4-FFF2-40B4-BE49-F238E27FC236}">
                <a16:creationId xmlns:a16="http://schemas.microsoft.com/office/drawing/2014/main" id="{764175F3-C361-5EB0-0305-0B3C886121D6}"/>
              </a:ext>
            </a:extLst>
          </p:cNvPr>
          <p:cNvSpPr/>
          <p:nvPr/>
        </p:nvSpPr>
        <p:spPr>
          <a:xfrm>
            <a:off x="991674" y="4287484"/>
            <a:ext cx="2275367" cy="1330095"/>
          </a:xfrm>
          <a:prstGeom prst="rect">
            <a:avLst/>
          </a:prstGeom>
          <a:solidFill>
            <a:schemeClr val="accent4"/>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017991-248B-07CA-BB0B-710525797BDD}"/>
              </a:ext>
            </a:extLst>
          </p:cNvPr>
          <p:cNvSpPr/>
          <p:nvPr/>
        </p:nvSpPr>
        <p:spPr>
          <a:xfrm>
            <a:off x="991674" y="1580628"/>
            <a:ext cx="2275367" cy="1330095"/>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74E4C0-D3F0-6C6F-8560-39DEF00FA401}"/>
              </a:ext>
            </a:extLst>
          </p:cNvPr>
          <p:cNvSpPr txBox="1"/>
          <p:nvPr/>
        </p:nvSpPr>
        <p:spPr>
          <a:xfrm>
            <a:off x="1076733" y="4637905"/>
            <a:ext cx="2052084" cy="646331"/>
          </a:xfrm>
          <a:prstGeom prst="rect">
            <a:avLst/>
          </a:prstGeom>
          <a:noFill/>
        </p:spPr>
        <p:txBody>
          <a:bodyPr wrap="square" rtlCol="0">
            <a:spAutoFit/>
          </a:bodyPr>
          <a:lstStyle/>
          <a:p>
            <a:pPr algn="ctr"/>
            <a:r>
              <a:rPr lang="en-US" dirty="0">
                <a:solidFill>
                  <a:schemeClr val="bg1"/>
                </a:solidFill>
              </a:rPr>
              <a:t>YAG valence band</a:t>
            </a:r>
          </a:p>
        </p:txBody>
      </p:sp>
      <p:sp>
        <p:nvSpPr>
          <p:cNvPr id="14" name="TextBox 13">
            <a:extLst>
              <a:ext uri="{FF2B5EF4-FFF2-40B4-BE49-F238E27FC236}">
                <a16:creationId xmlns:a16="http://schemas.microsoft.com/office/drawing/2014/main" id="{55AECE6D-32C7-F279-C9F2-85B0B3EC6727}"/>
              </a:ext>
            </a:extLst>
          </p:cNvPr>
          <p:cNvSpPr txBox="1"/>
          <p:nvPr/>
        </p:nvSpPr>
        <p:spPr>
          <a:xfrm>
            <a:off x="1076733" y="1920118"/>
            <a:ext cx="2052084" cy="646331"/>
          </a:xfrm>
          <a:prstGeom prst="rect">
            <a:avLst/>
          </a:prstGeom>
          <a:noFill/>
        </p:spPr>
        <p:txBody>
          <a:bodyPr wrap="square" rtlCol="0">
            <a:spAutoFit/>
          </a:bodyPr>
          <a:lstStyle/>
          <a:p>
            <a:pPr algn="ctr"/>
            <a:r>
              <a:rPr lang="en-US" dirty="0">
                <a:solidFill>
                  <a:schemeClr val="accent4"/>
                </a:solidFill>
              </a:rPr>
              <a:t>YAG conduction band</a:t>
            </a:r>
          </a:p>
        </p:txBody>
      </p:sp>
      <p:cxnSp>
        <p:nvCxnSpPr>
          <p:cNvPr id="15" name="Straight Arrow Connector 14">
            <a:extLst>
              <a:ext uri="{FF2B5EF4-FFF2-40B4-BE49-F238E27FC236}">
                <a16:creationId xmlns:a16="http://schemas.microsoft.com/office/drawing/2014/main" id="{19A72AE6-F80C-DCCD-36CA-7CE9DEC7F6C6}"/>
              </a:ext>
            </a:extLst>
          </p:cNvPr>
          <p:cNvCxnSpPr>
            <a:cxnSpLocks/>
          </p:cNvCxnSpPr>
          <p:nvPr/>
        </p:nvCxnSpPr>
        <p:spPr>
          <a:xfrm flipV="1">
            <a:off x="683330" y="1435334"/>
            <a:ext cx="0" cy="4378694"/>
          </a:xfrm>
          <a:prstGeom prst="straightConnector1">
            <a:avLst/>
          </a:prstGeom>
          <a:ln w="25400">
            <a:solidFill>
              <a:schemeClr val="accent5"/>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5EB249-73D8-BBC5-D5F7-B94B74E0AB04}"/>
              </a:ext>
            </a:extLst>
          </p:cNvPr>
          <p:cNvSpPr txBox="1"/>
          <p:nvPr/>
        </p:nvSpPr>
        <p:spPr>
          <a:xfrm>
            <a:off x="-525237" y="3387488"/>
            <a:ext cx="2052084" cy="461665"/>
          </a:xfrm>
          <a:prstGeom prst="rect">
            <a:avLst/>
          </a:prstGeom>
          <a:noFill/>
        </p:spPr>
        <p:txBody>
          <a:bodyPr wrap="square" rtlCol="0">
            <a:spAutoFit/>
          </a:bodyPr>
          <a:lstStyle/>
          <a:p>
            <a:pPr algn="ctr"/>
            <a:r>
              <a:rPr lang="en-US" sz="2400" dirty="0">
                <a:solidFill>
                  <a:schemeClr val="accent5"/>
                </a:solidFill>
              </a:rPr>
              <a:t>E</a:t>
            </a:r>
          </a:p>
        </p:txBody>
      </p:sp>
      <p:sp>
        <p:nvSpPr>
          <p:cNvPr id="17" name="TextBox 16">
            <a:extLst>
              <a:ext uri="{FF2B5EF4-FFF2-40B4-BE49-F238E27FC236}">
                <a16:creationId xmlns:a16="http://schemas.microsoft.com/office/drawing/2014/main" id="{55F8C469-D19A-292B-9C9B-1C3E021804DF}"/>
              </a:ext>
            </a:extLst>
          </p:cNvPr>
          <p:cNvSpPr txBox="1"/>
          <p:nvPr/>
        </p:nvSpPr>
        <p:spPr>
          <a:xfrm>
            <a:off x="2696871" y="2905939"/>
            <a:ext cx="2868038" cy="400110"/>
          </a:xfrm>
          <a:prstGeom prst="rect">
            <a:avLst/>
          </a:prstGeom>
          <a:noFill/>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Ce 5d (empty)</a:t>
            </a:r>
          </a:p>
        </p:txBody>
      </p:sp>
      <p:cxnSp>
        <p:nvCxnSpPr>
          <p:cNvPr id="18" name="Straight Connector 17">
            <a:extLst>
              <a:ext uri="{FF2B5EF4-FFF2-40B4-BE49-F238E27FC236}">
                <a16:creationId xmlns:a16="http://schemas.microsoft.com/office/drawing/2014/main" id="{06942D53-67D0-12DB-F404-2CEF942D8A88}"/>
              </a:ext>
            </a:extLst>
          </p:cNvPr>
          <p:cNvCxnSpPr>
            <a:cxnSpLocks/>
          </p:cNvCxnSpPr>
          <p:nvPr/>
        </p:nvCxnSpPr>
        <p:spPr>
          <a:xfrm>
            <a:off x="970668" y="3958539"/>
            <a:ext cx="230194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82F7E0-94DC-8E23-B447-E196A4ED5F9B}"/>
              </a:ext>
            </a:extLst>
          </p:cNvPr>
          <p:cNvCxnSpPr>
            <a:cxnSpLocks/>
          </p:cNvCxnSpPr>
          <p:nvPr/>
        </p:nvCxnSpPr>
        <p:spPr>
          <a:xfrm>
            <a:off x="976244" y="3202115"/>
            <a:ext cx="230194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0AF95C-2759-388E-DBC6-BFF4C89EBCAD}"/>
              </a:ext>
            </a:extLst>
          </p:cNvPr>
          <p:cNvSpPr txBox="1"/>
          <p:nvPr/>
        </p:nvSpPr>
        <p:spPr>
          <a:xfrm>
            <a:off x="2696871" y="3684260"/>
            <a:ext cx="2868038"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cs typeface="Arial" panose="020B0604020202020204" pitchFamily="34" charset="0"/>
              </a:rPr>
              <a:t>Ce 4f (filled)</a:t>
            </a:r>
          </a:p>
        </p:txBody>
      </p:sp>
      <p:sp>
        <p:nvSpPr>
          <p:cNvPr id="31" name="Content Placeholder 5">
            <a:extLst>
              <a:ext uri="{FF2B5EF4-FFF2-40B4-BE49-F238E27FC236}">
                <a16:creationId xmlns:a16="http://schemas.microsoft.com/office/drawing/2014/main" id="{FF7D659C-A15E-45A3-CE57-1DD38B1D6D7D}"/>
              </a:ext>
            </a:extLst>
          </p:cNvPr>
          <p:cNvSpPr>
            <a:spLocks noGrp="1"/>
          </p:cNvSpPr>
          <p:nvPr>
            <p:ph sz="quarter" idx="13"/>
          </p:nvPr>
        </p:nvSpPr>
        <p:spPr>
          <a:xfrm>
            <a:off x="4972238" y="1484533"/>
            <a:ext cx="6764837" cy="4395568"/>
          </a:xfrm>
        </p:spPr>
        <p:txBody>
          <a:bodyPr/>
          <a:lstStyle/>
          <a:p>
            <a:r>
              <a:rPr lang="en-US" dirty="0"/>
              <a:t>One way to get a value of U is to tune it to an experimental parameter.</a:t>
            </a:r>
          </a:p>
          <a:p>
            <a:r>
              <a:rPr lang="en-US" dirty="0"/>
              <a:t>We chose the valence band maximum to the Ce 4f gap.</a:t>
            </a:r>
          </a:p>
        </p:txBody>
      </p:sp>
      <p:cxnSp>
        <p:nvCxnSpPr>
          <p:cNvPr id="33" name="Straight Arrow Connector 32">
            <a:extLst>
              <a:ext uri="{FF2B5EF4-FFF2-40B4-BE49-F238E27FC236}">
                <a16:creationId xmlns:a16="http://schemas.microsoft.com/office/drawing/2014/main" id="{A4A88407-F020-B2C7-4D9F-B86D848A8931}"/>
              </a:ext>
            </a:extLst>
          </p:cNvPr>
          <p:cNvCxnSpPr>
            <a:cxnSpLocks/>
          </p:cNvCxnSpPr>
          <p:nvPr/>
        </p:nvCxnSpPr>
        <p:spPr>
          <a:xfrm>
            <a:off x="2332067" y="3958539"/>
            <a:ext cx="0" cy="328945"/>
          </a:xfrm>
          <a:prstGeom prst="straightConnector1">
            <a:avLst/>
          </a:prstGeom>
          <a:ln w="34925">
            <a:solidFill>
              <a:schemeClr val="accent5">
                <a:lumMod val="60000"/>
                <a:lumOff val="40000"/>
              </a:schemeClr>
            </a:solidFill>
            <a:headEnd type="triangle"/>
            <a:tailEnd type="triangle"/>
          </a:ln>
        </p:spPr>
        <p:style>
          <a:lnRef idx="3">
            <a:schemeClr val="dk1"/>
          </a:lnRef>
          <a:fillRef idx="0">
            <a:schemeClr val="dk1"/>
          </a:fillRef>
          <a:effectRef idx="2">
            <a:schemeClr val="dk1"/>
          </a:effectRef>
          <a:fontRef idx="minor">
            <a:schemeClr val="tx1"/>
          </a:fontRef>
        </p:style>
      </p:cxnSp>
      <p:graphicFrame>
        <p:nvGraphicFramePr>
          <p:cNvPr id="46" name="Table 45">
            <a:extLst>
              <a:ext uri="{FF2B5EF4-FFF2-40B4-BE49-F238E27FC236}">
                <a16:creationId xmlns:a16="http://schemas.microsoft.com/office/drawing/2014/main" id="{1A6F9DD9-0D2F-770D-7963-2F1ED89461C2}"/>
              </a:ext>
            </a:extLst>
          </p:cNvPr>
          <p:cNvGraphicFramePr>
            <a:graphicFrameLocks noGrp="1"/>
          </p:cNvGraphicFramePr>
          <p:nvPr>
            <p:extLst>
              <p:ext uri="{D42A27DB-BD31-4B8C-83A1-F6EECF244321}">
                <p14:modId xmlns:p14="http://schemas.microsoft.com/office/powerpoint/2010/main" val="4155158523"/>
              </p:ext>
            </p:extLst>
          </p:nvPr>
        </p:nvGraphicFramePr>
        <p:xfrm>
          <a:off x="4855020" y="3428086"/>
          <a:ext cx="7283562" cy="2370155"/>
        </p:xfrm>
        <a:graphic>
          <a:graphicData uri="http://schemas.openxmlformats.org/drawingml/2006/table">
            <a:tbl>
              <a:tblPr firstRow="1" firstCol="1" bandRow="1">
                <a:tableStyleId>{5C22544A-7EE6-4342-B048-85BDC9FD1C3A}</a:tableStyleId>
              </a:tblPr>
              <a:tblGrid>
                <a:gridCol w="3641781">
                  <a:extLst>
                    <a:ext uri="{9D8B030D-6E8A-4147-A177-3AD203B41FA5}">
                      <a16:colId xmlns:a16="http://schemas.microsoft.com/office/drawing/2014/main" val="561367016"/>
                    </a:ext>
                  </a:extLst>
                </a:gridCol>
                <a:gridCol w="3641781">
                  <a:extLst>
                    <a:ext uri="{9D8B030D-6E8A-4147-A177-3AD203B41FA5}">
                      <a16:colId xmlns:a16="http://schemas.microsoft.com/office/drawing/2014/main" val="2411534456"/>
                    </a:ext>
                  </a:extLst>
                </a:gridCol>
              </a:tblGrid>
              <a:tr h="459275">
                <a:tc>
                  <a:txBody>
                    <a:bodyPr/>
                    <a:lstStyle/>
                    <a:p>
                      <a:pPr indent="144145" algn="ct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Approx. energy gaps (eV)</a:t>
                      </a:r>
                    </a:p>
                  </a:txBody>
                  <a:tcPr marL="68580" marR="68580" marT="0" marB="0" anchor="ctr"/>
                </a:tc>
                <a:extLst>
                  <a:ext uri="{0D108BD9-81ED-4DB2-BD59-A6C34878D82A}">
                    <a16:rowId xmlns:a16="http://schemas.microsoft.com/office/drawing/2014/main" val="4009326711"/>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 band gap (Slack </a:t>
                      </a:r>
                      <a:r>
                        <a:rPr lang="en-GB" sz="2000" i="1" dirty="0">
                          <a:effectLst/>
                          <a:latin typeface="+mn-lt"/>
                          <a:ea typeface="Calibri" panose="020F0502020204030204" pitchFamily="34" charset="0"/>
                          <a:cs typeface="Arial" panose="020B0604020202020204" pitchFamily="34" charset="0"/>
                        </a:rPr>
                        <a:t>et al.</a:t>
                      </a:r>
                      <a:r>
                        <a:rPr lang="en-GB" sz="2000" dirty="0">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6.5</a:t>
                      </a:r>
                    </a:p>
                  </a:txBody>
                  <a:tcPr marL="68580" marR="68580" marT="0" marB="0" anchor="ctr"/>
                </a:tc>
                <a:extLst>
                  <a:ext uri="{0D108BD9-81ED-4DB2-BD59-A6C34878D82A}">
                    <a16:rowId xmlns:a16="http://schemas.microsoft.com/office/drawing/2014/main" val="1739930622"/>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 band gap (Bok </a:t>
                      </a:r>
                      <a:r>
                        <a:rPr lang="en-GB" sz="2000" i="1" dirty="0">
                          <a:effectLst/>
                          <a:latin typeface="+mn-lt"/>
                          <a:ea typeface="Calibri" panose="020F0502020204030204" pitchFamily="34" charset="0"/>
                          <a:cs typeface="Arial" panose="020B0604020202020204" pitchFamily="34" charset="0"/>
                        </a:rPr>
                        <a:t>et al.</a:t>
                      </a:r>
                      <a:r>
                        <a:rPr lang="en-GB" sz="2000" dirty="0">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7.8</a:t>
                      </a:r>
                    </a:p>
                  </a:txBody>
                  <a:tcPr marL="68580" marR="68580" marT="0" marB="0" anchor="ctr"/>
                </a:tc>
                <a:extLst>
                  <a:ext uri="{0D108BD9-81ED-4DB2-BD59-A6C34878D82A}">
                    <a16:rowId xmlns:a16="http://schemas.microsoft.com/office/drawing/2014/main" val="634101116"/>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Ce 4f</a:t>
                      </a:r>
                      <a:r>
                        <a:rPr lang="en-GB" sz="2000" dirty="0">
                          <a:effectLst/>
                          <a:latin typeface="+mn-lt"/>
                          <a:ea typeface="Calibri" panose="020F0502020204030204" pitchFamily="34" charset="0"/>
                          <a:cs typeface="Arial" panose="020B0604020202020204" pitchFamily="34" charset="0"/>
                          <a:sym typeface="Wingdings" pitchFamily="2" charset="2"/>
                        </a:rPr>
                        <a:t>CBM gap</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3.7</a:t>
                      </a:r>
                    </a:p>
                  </a:txBody>
                  <a:tcPr marL="68580" marR="68580" marT="0" marB="0" anchor="ctr"/>
                </a:tc>
                <a:extLst>
                  <a:ext uri="{0D108BD9-81ED-4DB2-BD59-A6C34878D82A}">
                    <a16:rowId xmlns:a16="http://schemas.microsoft.com/office/drawing/2014/main" val="2514252404"/>
                  </a:ext>
                </a:extLst>
              </a:tr>
              <a:tr h="325320">
                <a:tc>
                  <a:txBody>
                    <a:bodyPr/>
                    <a:lstStyle/>
                    <a:p>
                      <a:pPr indent="144145" algn="ctr"/>
                      <a:r>
                        <a:rPr lang="en-GB" sz="2000" dirty="0" err="1">
                          <a:solidFill>
                            <a:schemeClr val="accent5">
                              <a:lumMod val="60000"/>
                              <a:lumOff val="40000"/>
                            </a:schemeClr>
                          </a:solidFill>
                          <a:effectLst/>
                          <a:latin typeface="+mn-lt"/>
                          <a:ea typeface="Calibri" panose="020F0502020204030204" pitchFamily="34" charset="0"/>
                          <a:cs typeface="Arial" panose="020B0604020202020204" pitchFamily="34" charset="0"/>
                        </a:rPr>
                        <a:t>VBM</a:t>
                      </a:r>
                      <a:r>
                        <a:rPr lang="en-GB" sz="2000" dirty="0" err="1">
                          <a:solidFill>
                            <a:schemeClr val="accent5">
                              <a:lumMod val="60000"/>
                              <a:lumOff val="40000"/>
                            </a:schemeClr>
                          </a:solidFill>
                          <a:effectLst/>
                          <a:latin typeface="+mn-lt"/>
                          <a:ea typeface="Calibri" panose="020F0502020204030204" pitchFamily="34" charset="0"/>
                          <a:cs typeface="Arial" panose="020B0604020202020204" pitchFamily="34" charset="0"/>
                          <a:sym typeface="Wingdings" pitchFamily="2" charset="2"/>
                        </a:rPr>
                        <a:t>Ce</a:t>
                      </a: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sym typeface="Wingdings" pitchFamily="2" charset="2"/>
                        </a:rPr>
                        <a:t> 4f gap (Slack </a:t>
                      </a:r>
                      <a:r>
                        <a:rPr lang="en-GB" sz="2000" i="1" dirty="0">
                          <a:solidFill>
                            <a:schemeClr val="accent5">
                              <a:lumMod val="60000"/>
                              <a:lumOff val="40000"/>
                            </a:schemeClr>
                          </a:solidFill>
                          <a:effectLst/>
                          <a:latin typeface="+mn-lt"/>
                          <a:ea typeface="Calibri" panose="020F0502020204030204" pitchFamily="34" charset="0"/>
                          <a:cs typeface="Arial" panose="020B0604020202020204" pitchFamily="34" charset="0"/>
                          <a:sym typeface="Wingdings" pitchFamily="2" charset="2"/>
                        </a:rPr>
                        <a:t>et al.</a:t>
                      </a: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sym typeface="Wingdings" pitchFamily="2" charset="2"/>
                        </a:rPr>
                        <a:t>)</a:t>
                      </a:r>
                      <a:endPar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2.7</a:t>
                      </a:r>
                    </a:p>
                  </a:txBody>
                  <a:tcPr marL="68580" marR="68580" marT="0" marB="0" anchor="ctr"/>
                </a:tc>
                <a:extLst>
                  <a:ext uri="{0D108BD9-81ED-4DB2-BD59-A6C34878D82A}">
                    <a16:rowId xmlns:a16="http://schemas.microsoft.com/office/drawing/2014/main" val="3990014168"/>
                  </a:ext>
                </a:extLst>
              </a:tr>
              <a:tr h="325320">
                <a:tc>
                  <a:txBody>
                    <a:bodyPr/>
                    <a:lstStyle/>
                    <a:p>
                      <a:pPr marL="0" marR="0" lvl="0" indent="144145" algn="ctr" defTabSz="914400" rtl="0" eaLnBrk="1" fontAlgn="auto" latinLnBrk="0" hangingPunct="1">
                        <a:lnSpc>
                          <a:spcPct val="100000"/>
                        </a:lnSpc>
                        <a:spcBef>
                          <a:spcPts val="0"/>
                        </a:spcBef>
                        <a:spcAft>
                          <a:spcPts val="0"/>
                        </a:spcAft>
                        <a:buClrTx/>
                        <a:buSzTx/>
                        <a:buFontTx/>
                        <a:buNone/>
                        <a:tabLst/>
                        <a:defRPr/>
                      </a:pPr>
                      <a:r>
                        <a:rPr lang="en-GB" sz="2000" dirty="0" err="1">
                          <a:solidFill>
                            <a:schemeClr val="accent5">
                              <a:lumMod val="60000"/>
                              <a:lumOff val="40000"/>
                            </a:schemeClr>
                          </a:solidFill>
                          <a:effectLst/>
                          <a:latin typeface="+mn-lt"/>
                          <a:ea typeface="Calibri" panose="020F0502020204030204" pitchFamily="34" charset="0"/>
                          <a:cs typeface="Arial" panose="020B0604020202020204" pitchFamily="34" charset="0"/>
                        </a:rPr>
                        <a:t>VBM</a:t>
                      </a:r>
                      <a:r>
                        <a:rPr lang="en-GB" sz="2000" dirty="0" err="1">
                          <a:solidFill>
                            <a:schemeClr val="accent5">
                              <a:lumMod val="60000"/>
                              <a:lumOff val="40000"/>
                            </a:schemeClr>
                          </a:solidFill>
                          <a:effectLst/>
                          <a:latin typeface="+mn-lt"/>
                          <a:ea typeface="Calibri" panose="020F0502020204030204" pitchFamily="34" charset="0"/>
                          <a:cs typeface="Arial" panose="020B0604020202020204" pitchFamily="34" charset="0"/>
                          <a:sym typeface="Wingdings" pitchFamily="2" charset="2"/>
                        </a:rPr>
                        <a:t>Ce</a:t>
                      </a: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sym typeface="Wingdings" pitchFamily="2" charset="2"/>
                        </a:rPr>
                        <a:t> 4f gap (Bok </a:t>
                      </a:r>
                      <a:r>
                        <a:rPr lang="en-GB" sz="2000" i="1" dirty="0">
                          <a:solidFill>
                            <a:schemeClr val="accent5">
                              <a:lumMod val="60000"/>
                              <a:lumOff val="40000"/>
                            </a:schemeClr>
                          </a:solidFill>
                          <a:effectLst/>
                          <a:latin typeface="+mn-lt"/>
                          <a:ea typeface="Calibri" panose="020F0502020204030204" pitchFamily="34" charset="0"/>
                          <a:cs typeface="Arial" panose="020B0604020202020204" pitchFamily="34" charset="0"/>
                          <a:sym typeface="Wingdings" pitchFamily="2" charset="2"/>
                        </a:rPr>
                        <a:t>et al.</a:t>
                      </a: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sym typeface="Wingdings" pitchFamily="2" charset="2"/>
                        </a:rPr>
                        <a:t>)</a:t>
                      </a:r>
                      <a:endPar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solidFill>
                            <a:schemeClr val="accent5">
                              <a:lumMod val="60000"/>
                              <a:lumOff val="40000"/>
                            </a:schemeClr>
                          </a:solidFill>
                          <a:effectLst/>
                          <a:latin typeface="+mn-lt"/>
                          <a:ea typeface="Calibri" panose="020F0502020204030204" pitchFamily="34" charset="0"/>
                          <a:cs typeface="Arial" panose="020B0604020202020204" pitchFamily="34" charset="0"/>
                        </a:rPr>
                        <a:t>3.9</a:t>
                      </a:r>
                    </a:p>
                  </a:txBody>
                  <a:tcPr marL="68580" marR="68580" marT="0" marB="0" anchor="ctr"/>
                </a:tc>
                <a:extLst>
                  <a:ext uri="{0D108BD9-81ED-4DB2-BD59-A6C34878D82A}">
                    <a16:rowId xmlns:a16="http://schemas.microsoft.com/office/drawing/2014/main" val="3230794390"/>
                  </a:ext>
                </a:extLst>
              </a:tr>
            </a:tbl>
          </a:graphicData>
        </a:graphic>
      </p:graphicFrame>
      <p:cxnSp>
        <p:nvCxnSpPr>
          <p:cNvPr id="47" name="Straight Arrow Connector 46">
            <a:extLst>
              <a:ext uri="{FF2B5EF4-FFF2-40B4-BE49-F238E27FC236}">
                <a16:creationId xmlns:a16="http://schemas.microsoft.com/office/drawing/2014/main" id="{3866E7DF-7064-075E-D0A0-2D12F4B4B68D}"/>
              </a:ext>
            </a:extLst>
          </p:cNvPr>
          <p:cNvCxnSpPr>
            <a:cxnSpLocks/>
          </p:cNvCxnSpPr>
          <p:nvPr/>
        </p:nvCxnSpPr>
        <p:spPr>
          <a:xfrm>
            <a:off x="1526847" y="2905939"/>
            <a:ext cx="0" cy="1381545"/>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A1F386CF-9CCF-7C7F-35F0-7A63FB0DA1A9}"/>
              </a:ext>
            </a:extLst>
          </p:cNvPr>
          <p:cNvCxnSpPr>
            <a:cxnSpLocks/>
          </p:cNvCxnSpPr>
          <p:nvPr/>
        </p:nvCxnSpPr>
        <p:spPr>
          <a:xfrm>
            <a:off x="2332641" y="2905939"/>
            <a:ext cx="0" cy="1052600"/>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sp>
        <p:nvSpPr>
          <p:cNvPr id="2" name="Footer Placeholder 3">
            <a:extLst>
              <a:ext uri="{FF2B5EF4-FFF2-40B4-BE49-F238E27FC236}">
                <a16:creationId xmlns:a16="http://schemas.microsoft.com/office/drawing/2014/main" id="{95AB96D1-AE60-0564-58B2-AAEB07051F7A}"/>
              </a:ext>
            </a:extLst>
          </p:cNvPr>
          <p:cNvSpPr>
            <a:spLocks noGrp="1"/>
          </p:cNvSpPr>
          <p:nvPr>
            <p:ph type="ftr" sz="quarter" idx="11"/>
          </p:nvPr>
        </p:nvSpPr>
        <p:spPr>
          <a:xfrm>
            <a:off x="479375" y="5961990"/>
            <a:ext cx="8282477" cy="841374"/>
          </a:xfrm>
        </p:spPr>
        <p:txBody>
          <a:bodyPr/>
          <a:lstStyle/>
          <a:p>
            <a:r>
              <a:rPr lang="en-GB" sz="1400" b="0" i="0" u="none" strike="noStrike" dirty="0">
                <a:solidFill>
                  <a:srgbClr val="000000"/>
                </a:solidFill>
                <a:effectLst/>
              </a:rPr>
              <a:t>G. A. Slack, D. W. Oliver, R. M. </a:t>
            </a:r>
            <a:r>
              <a:rPr lang="en-GB" sz="1400" b="0" i="0" u="none" strike="noStrike" dirty="0" err="1">
                <a:solidFill>
                  <a:srgbClr val="000000"/>
                </a:solidFill>
                <a:effectLst/>
              </a:rPr>
              <a:t>Chrenko</a:t>
            </a:r>
            <a:r>
              <a:rPr lang="en-GB" sz="1400" b="0" i="0" u="none" strike="noStrike" dirty="0">
                <a:solidFill>
                  <a:srgbClr val="000000"/>
                </a:solidFill>
                <a:effectLst/>
              </a:rPr>
              <a:t> and S. Roberts, </a:t>
            </a:r>
            <a:r>
              <a:rPr lang="en-GB" sz="1400" b="0" i="1" u="none" strike="noStrike" dirty="0">
                <a:solidFill>
                  <a:srgbClr val="000000"/>
                </a:solidFill>
                <a:effectLst/>
              </a:rPr>
              <a:t>Physical Review</a:t>
            </a:r>
            <a:r>
              <a:rPr lang="en-GB" sz="1400" b="0" i="0" u="none" strike="noStrike" dirty="0">
                <a:solidFill>
                  <a:srgbClr val="000000"/>
                </a:solidFill>
                <a:effectLst/>
              </a:rPr>
              <a:t>, 1969, </a:t>
            </a:r>
            <a:r>
              <a:rPr lang="en-GB" sz="1400" b="1" i="0" u="none" strike="noStrike" dirty="0">
                <a:solidFill>
                  <a:srgbClr val="000000"/>
                </a:solidFill>
                <a:effectLst/>
              </a:rPr>
              <a:t>177</a:t>
            </a:r>
            <a:r>
              <a:rPr lang="en-GB" sz="1400" b="0" i="0" u="none" strike="noStrike" dirty="0">
                <a:solidFill>
                  <a:srgbClr val="000000"/>
                </a:solidFill>
                <a:effectLst/>
              </a:rPr>
              <a:t>, 1308–1314.</a:t>
            </a:r>
          </a:p>
          <a:p>
            <a:r>
              <a:rPr lang="en-GB" sz="1400" b="0" i="0" u="none" strike="noStrike" dirty="0">
                <a:solidFill>
                  <a:srgbClr val="000000"/>
                </a:solidFill>
                <a:effectLst/>
              </a:rPr>
              <a:t>J. Bok, P. </a:t>
            </a:r>
            <a:r>
              <a:rPr lang="en-GB" sz="1400" b="0" i="0" u="none" strike="noStrike" dirty="0" err="1">
                <a:solidFill>
                  <a:srgbClr val="000000"/>
                </a:solidFill>
                <a:effectLst/>
              </a:rPr>
              <a:t>Horodyský</a:t>
            </a:r>
            <a:r>
              <a:rPr lang="en-GB" sz="1400" b="0" i="0" u="none" strike="noStrike" dirty="0">
                <a:solidFill>
                  <a:srgbClr val="000000"/>
                </a:solidFill>
                <a:effectLst/>
              </a:rPr>
              <a:t> and V. </a:t>
            </a:r>
            <a:r>
              <a:rPr lang="en-GB" sz="1400" b="0" i="0" u="none" strike="noStrike" dirty="0" err="1">
                <a:solidFill>
                  <a:srgbClr val="000000"/>
                </a:solidFill>
                <a:effectLst/>
              </a:rPr>
              <a:t>Krzyžánek</a:t>
            </a:r>
            <a:r>
              <a:rPr lang="en-GB" sz="1400" b="0" i="0" u="none" strike="noStrike" dirty="0">
                <a:solidFill>
                  <a:srgbClr val="000000"/>
                </a:solidFill>
                <a:effectLst/>
              </a:rPr>
              <a:t>, </a:t>
            </a:r>
            <a:r>
              <a:rPr lang="en-GB" sz="1400" b="0" i="1" u="none" strike="noStrike" dirty="0">
                <a:solidFill>
                  <a:srgbClr val="000000"/>
                </a:solidFill>
                <a:effectLst/>
              </a:rPr>
              <a:t>Optical Materials</a:t>
            </a:r>
            <a:r>
              <a:rPr lang="en-GB" sz="1400" b="0" i="0" u="none" strike="noStrike" dirty="0">
                <a:solidFill>
                  <a:srgbClr val="000000"/>
                </a:solidFill>
                <a:effectLst/>
              </a:rPr>
              <a:t>, 2015, </a:t>
            </a:r>
            <a:r>
              <a:rPr lang="en-GB" sz="1400" b="1" i="0" u="none" strike="noStrike" dirty="0">
                <a:solidFill>
                  <a:srgbClr val="000000"/>
                </a:solidFill>
                <a:effectLst/>
              </a:rPr>
              <a:t>46</a:t>
            </a:r>
            <a:r>
              <a:rPr lang="en-GB" sz="1400" b="0" i="0" u="none" strike="noStrike" dirty="0">
                <a:solidFill>
                  <a:srgbClr val="000000"/>
                </a:solidFill>
                <a:effectLst/>
              </a:rPr>
              <a:t>, 591–595.</a:t>
            </a:r>
          </a:p>
          <a:p>
            <a:r>
              <a:rPr lang="en-GB" sz="1400" b="0" i="0" u="none" strike="noStrike" dirty="0">
                <a:solidFill>
                  <a:srgbClr val="000000"/>
                </a:solidFill>
                <a:effectLst/>
              </a:rPr>
              <a:t>C. </a:t>
            </a:r>
            <a:r>
              <a:rPr lang="en-GB" sz="1400" b="0" i="0" u="none" strike="noStrike" dirty="0" err="1">
                <a:solidFill>
                  <a:srgbClr val="000000"/>
                </a:solidFill>
                <a:effectLst/>
              </a:rPr>
              <a:t>Pedrini</a:t>
            </a:r>
            <a:r>
              <a:rPr lang="en-GB" sz="1400" b="0" i="0" u="none" strike="noStrike" dirty="0">
                <a:solidFill>
                  <a:srgbClr val="000000"/>
                </a:solidFill>
                <a:effectLst/>
              </a:rPr>
              <a:t>, F. </a:t>
            </a:r>
            <a:r>
              <a:rPr lang="en-GB" sz="1400" b="0" i="0" u="none" strike="noStrike" dirty="0" err="1">
                <a:solidFill>
                  <a:srgbClr val="000000"/>
                </a:solidFill>
                <a:effectLst/>
              </a:rPr>
              <a:t>Rogemond</a:t>
            </a:r>
            <a:r>
              <a:rPr lang="en-GB" sz="1400" b="0" i="0" u="none" strike="noStrike" dirty="0">
                <a:solidFill>
                  <a:srgbClr val="000000"/>
                </a:solidFill>
                <a:effectLst/>
              </a:rPr>
              <a:t> and D. S. McClure, </a:t>
            </a:r>
            <a:r>
              <a:rPr lang="en-GB" sz="1400" b="0" i="1" u="none" strike="noStrike" dirty="0">
                <a:solidFill>
                  <a:srgbClr val="000000"/>
                </a:solidFill>
                <a:effectLst/>
              </a:rPr>
              <a:t>Journal of Applied Physics</a:t>
            </a:r>
            <a:r>
              <a:rPr lang="en-GB" sz="1400" b="0" i="0" u="none" strike="noStrike" dirty="0">
                <a:solidFill>
                  <a:srgbClr val="000000"/>
                </a:solidFill>
                <a:effectLst/>
              </a:rPr>
              <a:t>, 1986, </a:t>
            </a:r>
            <a:r>
              <a:rPr lang="en-GB" sz="1400" b="1" i="0" u="none" strike="noStrike" dirty="0">
                <a:solidFill>
                  <a:srgbClr val="000000"/>
                </a:solidFill>
                <a:effectLst/>
              </a:rPr>
              <a:t>59</a:t>
            </a:r>
            <a:r>
              <a:rPr lang="en-GB" sz="1400" b="0" i="0" u="none" strike="noStrike" dirty="0">
                <a:solidFill>
                  <a:srgbClr val="000000"/>
                </a:solidFill>
                <a:effectLst/>
              </a:rPr>
              <a:t>, 1196–1201.</a:t>
            </a:r>
          </a:p>
          <a:p>
            <a:r>
              <a:rPr lang="en-GB" sz="1400" b="0" i="0" u="none" strike="noStrike" dirty="0">
                <a:solidFill>
                  <a:srgbClr val="000000"/>
                </a:solidFill>
                <a:effectLst/>
              </a:rPr>
              <a:t>L. </a:t>
            </a:r>
            <a:r>
              <a:rPr lang="en-GB" sz="1400" b="0" i="0" u="none" strike="noStrike" dirty="0" err="1">
                <a:solidFill>
                  <a:srgbClr val="000000"/>
                </a:solidFill>
                <a:effectLst/>
              </a:rPr>
              <a:t>Guerbous</a:t>
            </a:r>
            <a:r>
              <a:rPr lang="en-GB" sz="1400" b="0" i="0" u="none" strike="noStrike" dirty="0">
                <a:solidFill>
                  <a:srgbClr val="000000"/>
                </a:solidFill>
                <a:effectLst/>
              </a:rPr>
              <a:t> and A. </a:t>
            </a:r>
            <a:r>
              <a:rPr lang="en-GB" sz="1400" b="0" i="0" u="none" strike="noStrike" dirty="0" err="1">
                <a:solidFill>
                  <a:srgbClr val="000000"/>
                </a:solidFill>
                <a:effectLst/>
              </a:rPr>
              <a:t>Boukerika</a:t>
            </a:r>
            <a:r>
              <a:rPr lang="en-GB" sz="1400" b="0" i="0" u="none" strike="noStrike" dirty="0">
                <a:solidFill>
                  <a:srgbClr val="000000"/>
                </a:solidFill>
                <a:effectLst/>
              </a:rPr>
              <a:t>, </a:t>
            </a:r>
            <a:r>
              <a:rPr lang="en-GB" sz="1400" b="0" i="1" u="none" strike="noStrike" dirty="0">
                <a:solidFill>
                  <a:srgbClr val="000000"/>
                </a:solidFill>
                <a:effectLst/>
              </a:rPr>
              <a:t>Journal of Nanomaterials</a:t>
            </a:r>
            <a:r>
              <a:rPr lang="en-GB" sz="1400" b="0" i="0" u="none" strike="noStrike" dirty="0">
                <a:solidFill>
                  <a:srgbClr val="000000"/>
                </a:solidFill>
                <a:effectLst/>
              </a:rPr>
              <a:t>, 2015, </a:t>
            </a:r>
            <a:r>
              <a:rPr lang="en-GB" sz="1400" b="1" i="0" u="none" strike="noStrike" dirty="0">
                <a:solidFill>
                  <a:srgbClr val="000000"/>
                </a:solidFill>
                <a:effectLst/>
              </a:rPr>
              <a:t>2015</a:t>
            </a:r>
            <a:r>
              <a:rPr lang="en-GB" sz="1400" b="0" i="0" u="none" strike="noStrike" dirty="0">
                <a:solidFill>
                  <a:srgbClr val="000000"/>
                </a:solidFill>
                <a:effectLst/>
              </a:rPr>
              <a:t>, 1–10.</a:t>
            </a:r>
          </a:p>
        </p:txBody>
      </p:sp>
    </p:spTree>
    <p:extLst>
      <p:ext uri="{BB962C8B-B14F-4D97-AF65-F5344CB8AC3E}">
        <p14:creationId xmlns:p14="http://schemas.microsoft.com/office/powerpoint/2010/main" val="2812440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36804B-4389-D48B-99C4-E87F285A8FE4}"/>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4" name="Footer Placeholder 3">
            <a:extLst>
              <a:ext uri="{FF2B5EF4-FFF2-40B4-BE49-F238E27FC236}">
                <a16:creationId xmlns:a16="http://schemas.microsoft.com/office/drawing/2014/main" id="{F5145BA7-4647-50BE-F3A2-2BA28866E76A}"/>
              </a:ext>
            </a:extLst>
          </p:cNvPr>
          <p:cNvSpPr>
            <a:spLocks noGrp="1"/>
          </p:cNvSpPr>
          <p:nvPr>
            <p:ph type="ftr" sz="quarter" idx="11"/>
          </p:nvPr>
        </p:nvSpPr>
        <p:spPr>
          <a:xfrm>
            <a:off x="479375" y="5961990"/>
            <a:ext cx="8282477" cy="841374"/>
          </a:xfrm>
        </p:spPr>
        <p:txBody>
          <a:bodyPr/>
          <a:lstStyle/>
          <a:p>
            <a:r>
              <a:rPr lang="en-GB" sz="1400" b="0" i="0" u="none" strike="noStrike" dirty="0">
                <a:solidFill>
                  <a:srgbClr val="000000"/>
                </a:solidFill>
                <a:effectLst/>
              </a:rPr>
              <a:t>G. A. Slack, D. W. Oliver, R. M. </a:t>
            </a:r>
            <a:r>
              <a:rPr lang="en-GB" sz="1400" b="0" i="0" u="none" strike="noStrike" dirty="0" err="1">
                <a:solidFill>
                  <a:srgbClr val="000000"/>
                </a:solidFill>
                <a:effectLst/>
              </a:rPr>
              <a:t>Chrenko</a:t>
            </a:r>
            <a:r>
              <a:rPr lang="en-GB" sz="1400" b="0" i="0" u="none" strike="noStrike" dirty="0">
                <a:solidFill>
                  <a:srgbClr val="000000"/>
                </a:solidFill>
                <a:effectLst/>
              </a:rPr>
              <a:t> and S. Roberts, </a:t>
            </a:r>
            <a:r>
              <a:rPr lang="en-GB" sz="1400" b="0" i="1" u="none" strike="noStrike" dirty="0">
                <a:solidFill>
                  <a:srgbClr val="000000"/>
                </a:solidFill>
                <a:effectLst/>
              </a:rPr>
              <a:t>Physical Review</a:t>
            </a:r>
            <a:r>
              <a:rPr lang="en-GB" sz="1400" b="0" i="0" u="none" strike="noStrike" dirty="0">
                <a:solidFill>
                  <a:srgbClr val="000000"/>
                </a:solidFill>
                <a:effectLst/>
              </a:rPr>
              <a:t>, 1969, </a:t>
            </a:r>
            <a:r>
              <a:rPr lang="en-GB" sz="1400" b="1" i="0" u="none" strike="noStrike" dirty="0">
                <a:solidFill>
                  <a:srgbClr val="000000"/>
                </a:solidFill>
                <a:effectLst/>
              </a:rPr>
              <a:t>177</a:t>
            </a:r>
            <a:r>
              <a:rPr lang="en-GB" sz="1400" b="0" i="0" u="none" strike="noStrike" dirty="0">
                <a:solidFill>
                  <a:srgbClr val="000000"/>
                </a:solidFill>
                <a:effectLst/>
              </a:rPr>
              <a:t>, 1308–1314.</a:t>
            </a:r>
          </a:p>
          <a:p>
            <a:r>
              <a:rPr lang="en-GB" sz="1400" b="0" i="0" u="none" strike="noStrike" dirty="0">
                <a:solidFill>
                  <a:srgbClr val="000000"/>
                </a:solidFill>
                <a:effectLst/>
              </a:rPr>
              <a:t>J. Bok, P. </a:t>
            </a:r>
            <a:r>
              <a:rPr lang="en-GB" sz="1400" b="0" i="0" u="none" strike="noStrike" dirty="0" err="1">
                <a:solidFill>
                  <a:srgbClr val="000000"/>
                </a:solidFill>
                <a:effectLst/>
              </a:rPr>
              <a:t>Horodyský</a:t>
            </a:r>
            <a:r>
              <a:rPr lang="en-GB" sz="1400" b="0" i="0" u="none" strike="noStrike" dirty="0">
                <a:solidFill>
                  <a:srgbClr val="000000"/>
                </a:solidFill>
                <a:effectLst/>
              </a:rPr>
              <a:t> and V. </a:t>
            </a:r>
            <a:r>
              <a:rPr lang="en-GB" sz="1400" b="0" i="0" u="none" strike="noStrike" dirty="0" err="1">
                <a:solidFill>
                  <a:srgbClr val="000000"/>
                </a:solidFill>
                <a:effectLst/>
              </a:rPr>
              <a:t>Krzyžánek</a:t>
            </a:r>
            <a:r>
              <a:rPr lang="en-GB" sz="1400" b="0" i="0" u="none" strike="noStrike" dirty="0">
                <a:solidFill>
                  <a:srgbClr val="000000"/>
                </a:solidFill>
                <a:effectLst/>
              </a:rPr>
              <a:t>, </a:t>
            </a:r>
            <a:r>
              <a:rPr lang="en-GB" sz="1400" b="0" i="1" u="none" strike="noStrike" dirty="0">
                <a:solidFill>
                  <a:srgbClr val="000000"/>
                </a:solidFill>
                <a:effectLst/>
              </a:rPr>
              <a:t>Optical Materials</a:t>
            </a:r>
            <a:r>
              <a:rPr lang="en-GB" sz="1400" b="0" i="0" u="none" strike="noStrike" dirty="0">
                <a:solidFill>
                  <a:srgbClr val="000000"/>
                </a:solidFill>
                <a:effectLst/>
              </a:rPr>
              <a:t>, 2015, </a:t>
            </a:r>
            <a:r>
              <a:rPr lang="en-GB" sz="1400" b="1" i="0" u="none" strike="noStrike" dirty="0">
                <a:solidFill>
                  <a:srgbClr val="000000"/>
                </a:solidFill>
                <a:effectLst/>
              </a:rPr>
              <a:t>46</a:t>
            </a:r>
            <a:r>
              <a:rPr lang="en-GB" sz="1400" b="0" i="0" u="none" strike="noStrike" dirty="0">
                <a:solidFill>
                  <a:srgbClr val="000000"/>
                </a:solidFill>
                <a:effectLst/>
              </a:rPr>
              <a:t>, 591–595.</a:t>
            </a:r>
          </a:p>
          <a:p>
            <a:r>
              <a:rPr lang="en-GB" sz="1400" b="0" i="0" u="none" strike="noStrike" dirty="0">
                <a:solidFill>
                  <a:srgbClr val="000000"/>
                </a:solidFill>
                <a:effectLst/>
              </a:rPr>
              <a:t>C. </a:t>
            </a:r>
            <a:r>
              <a:rPr lang="en-GB" sz="1400" b="0" i="0" u="none" strike="noStrike" dirty="0" err="1">
                <a:solidFill>
                  <a:srgbClr val="000000"/>
                </a:solidFill>
                <a:effectLst/>
              </a:rPr>
              <a:t>Pedrini</a:t>
            </a:r>
            <a:r>
              <a:rPr lang="en-GB" sz="1400" b="0" i="0" u="none" strike="noStrike" dirty="0">
                <a:solidFill>
                  <a:srgbClr val="000000"/>
                </a:solidFill>
                <a:effectLst/>
              </a:rPr>
              <a:t>, F. </a:t>
            </a:r>
            <a:r>
              <a:rPr lang="en-GB" sz="1400" b="0" i="0" u="none" strike="noStrike" dirty="0" err="1">
                <a:solidFill>
                  <a:srgbClr val="000000"/>
                </a:solidFill>
                <a:effectLst/>
              </a:rPr>
              <a:t>Rogemond</a:t>
            </a:r>
            <a:r>
              <a:rPr lang="en-GB" sz="1400" b="0" i="0" u="none" strike="noStrike" dirty="0">
                <a:solidFill>
                  <a:srgbClr val="000000"/>
                </a:solidFill>
                <a:effectLst/>
              </a:rPr>
              <a:t> and D. S. McClure, </a:t>
            </a:r>
            <a:r>
              <a:rPr lang="en-GB" sz="1400" b="0" i="1" u="none" strike="noStrike" dirty="0">
                <a:solidFill>
                  <a:srgbClr val="000000"/>
                </a:solidFill>
                <a:effectLst/>
              </a:rPr>
              <a:t>Journal of Applied Physics</a:t>
            </a:r>
            <a:r>
              <a:rPr lang="en-GB" sz="1400" b="0" i="0" u="none" strike="noStrike" dirty="0">
                <a:solidFill>
                  <a:srgbClr val="000000"/>
                </a:solidFill>
                <a:effectLst/>
              </a:rPr>
              <a:t>, 1986, </a:t>
            </a:r>
            <a:r>
              <a:rPr lang="en-GB" sz="1400" b="1" i="0" u="none" strike="noStrike" dirty="0">
                <a:solidFill>
                  <a:srgbClr val="000000"/>
                </a:solidFill>
                <a:effectLst/>
              </a:rPr>
              <a:t>59</a:t>
            </a:r>
            <a:r>
              <a:rPr lang="en-GB" sz="1400" b="0" i="0" u="none" strike="noStrike" dirty="0">
                <a:solidFill>
                  <a:srgbClr val="000000"/>
                </a:solidFill>
                <a:effectLst/>
              </a:rPr>
              <a:t>, 1196–1201.</a:t>
            </a:r>
          </a:p>
          <a:p>
            <a:r>
              <a:rPr lang="en-GB" sz="1400" b="0" i="0" u="none" strike="noStrike" dirty="0">
                <a:solidFill>
                  <a:srgbClr val="000000"/>
                </a:solidFill>
                <a:effectLst/>
              </a:rPr>
              <a:t>L. </a:t>
            </a:r>
            <a:r>
              <a:rPr lang="en-GB" sz="1400" b="0" i="0" u="none" strike="noStrike" dirty="0" err="1">
                <a:solidFill>
                  <a:srgbClr val="000000"/>
                </a:solidFill>
                <a:effectLst/>
              </a:rPr>
              <a:t>Guerbous</a:t>
            </a:r>
            <a:r>
              <a:rPr lang="en-GB" sz="1400" b="0" i="0" u="none" strike="noStrike" dirty="0">
                <a:solidFill>
                  <a:srgbClr val="000000"/>
                </a:solidFill>
                <a:effectLst/>
              </a:rPr>
              <a:t> and A. </a:t>
            </a:r>
            <a:r>
              <a:rPr lang="en-GB" sz="1400" b="0" i="0" u="none" strike="noStrike" dirty="0" err="1">
                <a:solidFill>
                  <a:srgbClr val="000000"/>
                </a:solidFill>
                <a:effectLst/>
              </a:rPr>
              <a:t>Boukerika</a:t>
            </a:r>
            <a:r>
              <a:rPr lang="en-GB" sz="1400" b="0" i="0" u="none" strike="noStrike" dirty="0">
                <a:solidFill>
                  <a:srgbClr val="000000"/>
                </a:solidFill>
                <a:effectLst/>
              </a:rPr>
              <a:t>, </a:t>
            </a:r>
            <a:r>
              <a:rPr lang="en-GB" sz="1400" b="0" i="1" u="none" strike="noStrike" dirty="0">
                <a:solidFill>
                  <a:srgbClr val="000000"/>
                </a:solidFill>
                <a:effectLst/>
              </a:rPr>
              <a:t>Journal of Nanomaterials</a:t>
            </a:r>
            <a:r>
              <a:rPr lang="en-GB" sz="1400" b="0" i="0" u="none" strike="noStrike" dirty="0">
                <a:solidFill>
                  <a:srgbClr val="000000"/>
                </a:solidFill>
                <a:effectLst/>
              </a:rPr>
              <a:t>, 2015, </a:t>
            </a:r>
            <a:r>
              <a:rPr lang="en-GB" sz="1400" b="1" i="0" u="none" strike="noStrike" dirty="0">
                <a:solidFill>
                  <a:srgbClr val="000000"/>
                </a:solidFill>
                <a:effectLst/>
              </a:rPr>
              <a:t>2015</a:t>
            </a:r>
            <a:r>
              <a:rPr lang="en-GB" sz="1400" b="0" i="0" u="none" strike="noStrike" dirty="0">
                <a:solidFill>
                  <a:srgbClr val="000000"/>
                </a:solidFill>
                <a:effectLst/>
              </a:rPr>
              <a:t>, 1–10.</a:t>
            </a:r>
          </a:p>
        </p:txBody>
      </p:sp>
      <p:sp>
        <p:nvSpPr>
          <p:cNvPr id="11" name="Rectangle 10">
            <a:extLst>
              <a:ext uri="{FF2B5EF4-FFF2-40B4-BE49-F238E27FC236}">
                <a16:creationId xmlns:a16="http://schemas.microsoft.com/office/drawing/2014/main" id="{764175F3-C361-5EB0-0305-0B3C886121D6}"/>
              </a:ext>
            </a:extLst>
          </p:cNvPr>
          <p:cNvSpPr/>
          <p:nvPr/>
        </p:nvSpPr>
        <p:spPr>
          <a:xfrm>
            <a:off x="991674" y="4287484"/>
            <a:ext cx="2275367" cy="1330095"/>
          </a:xfrm>
          <a:prstGeom prst="rect">
            <a:avLst/>
          </a:prstGeom>
          <a:solidFill>
            <a:schemeClr val="accent4"/>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017991-248B-07CA-BB0B-710525797BDD}"/>
              </a:ext>
            </a:extLst>
          </p:cNvPr>
          <p:cNvSpPr/>
          <p:nvPr/>
        </p:nvSpPr>
        <p:spPr>
          <a:xfrm>
            <a:off x="991674" y="1580628"/>
            <a:ext cx="2275367" cy="1330095"/>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74E4C0-D3F0-6C6F-8560-39DEF00FA401}"/>
              </a:ext>
            </a:extLst>
          </p:cNvPr>
          <p:cNvSpPr txBox="1"/>
          <p:nvPr/>
        </p:nvSpPr>
        <p:spPr>
          <a:xfrm>
            <a:off x="1076733" y="4637905"/>
            <a:ext cx="2052084" cy="646331"/>
          </a:xfrm>
          <a:prstGeom prst="rect">
            <a:avLst/>
          </a:prstGeom>
          <a:noFill/>
        </p:spPr>
        <p:txBody>
          <a:bodyPr wrap="square" rtlCol="0">
            <a:spAutoFit/>
          </a:bodyPr>
          <a:lstStyle/>
          <a:p>
            <a:pPr algn="ctr"/>
            <a:r>
              <a:rPr lang="en-US" dirty="0">
                <a:solidFill>
                  <a:schemeClr val="bg1"/>
                </a:solidFill>
              </a:rPr>
              <a:t>YAG valence band</a:t>
            </a:r>
          </a:p>
        </p:txBody>
      </p:sp>
      <p:sp>
        <p:nvSpPr>
          <p:cNvPr id="14" name="TextBox 13">
            <a:extLst>
              <a:ext uri="{FF2B5EF4-FFF2-40B4-BE49-F238E27FC236}">
                <a16:creationId xmlns:a16="http://schemas.microsoft.com/office/drawing/2014/main" id="{55AECE6D-32C7-F279-C9F2-85B0B3EC6727}"/>
              </a:ext>
            </a:extLst>
          </p:cNvPr>
          <p:cNvSpPr txBox="1"/>
          <p:nvPr/>
        </p:nvSpPr>
        <p:spPr>
          <a:xfrm>
            <a:off x="1076733" y="1920118"/>
            <a:ext cx="2052084" cy="646331"/>
          </a:xfrm>
          <a:prstGeom prst="rect">
            <a:avLst/>
          </a:prstGeom>
          <a:noFill/>
        </p:spPr>
        <p:txBody>
          <a:bodyPr wrap="square" rtlCol="0">
            <a:spAutoFit/>
          </a:bodyPr>
          <a:lstStyle/>
          <a:p>
            <a:pPr algn="ctr"/>
            <a:r>
              <a:rPr lang="en-US" dirty="0">
                <a:solidFill>
                  <a:schemeClr val="accent4"/>
                </a:solidFill>
              </a:rPr>
              <a:t>YAG conduction band</a:t>
            </a:r>
          </a:p>
        </p:txBody>
      </p:sp>
      <p:cxnSp>
        <p:nvCxnSpPr>
          <p:cNvPr id="15" name="Straight Arrow Connector 14">
            <a:extLst>
              <a:ext uri="{FF2B5EF4-FFF2-40B4-BE49-F238E27FC236}">
                <a16:creationId xmlns:a16="http://schemas.microsoft.com/office/drawing/2014/main" id="{19A72AE6-F80C-DCCD-36CA-7CE9DEC7F6C6}"/>
              </a:ext>
            </a:extLst>
          </p:cNvPr>
          <p:cNvCxnSpPr>
            <a:cxnSpLocks/>
          </p:cNvCxnSpPr>
          <p:nvPr/>
        </p:nvCxnSpPr>
        <p:spPr>
          <a:xfrm flipV="1">
            <a:off x="683330" y="1435334"/>
            <a:ext cx="0" cy="4378694"/>
          </a:xfrm>
          <a:prstGeom prst="straightConnector1">
            <a:avLst/>
          </a:prstGeom>
          <a:ln w="25400">
            <a:solidFill>
              <a:schemeClr val="accent5"/>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5EB249-73D8-BBC5-D5F7-B94B74E0AB04}"/>
              </a:ext>
            </a:extLst>
          </p:cNvPr>
          <p:cNvSpPr txBox="1"/>
          <p:nvPr/>
        </p:nvSpPr>
        <p:spPr>
          <a:xfrm>
            <a:off x="-525237" y="3387488"/>
            <a:ext cx="2052084" cy="461665"/>
          </a:xfrm>
          <a:prstGeom prst="rect">
            <a:avLst/>
          </a:prstGeom>
          <a:noFill/>
        </p:spPr>
        <p:txBody>
          <a:bodyPr wrap="square" rtlCol="0">
            <a:spAutoFit/>
          </a:bodyPr>
          <a:lstStyle/>
          <a:p>
            <a:pPr algn="ctr"/>
            <a:r>
              <a:rPr lang="en-US" sz="2400" dirty="0">
                <a:solidFill>
                  <a:schemeClr val="accent5"/>
                </a:solidFill>
              </a:rPr>
              <a:t>E</a:t>
            </a:r>
          </a:p>
        </p:txBody>
      </p:sp>
      <p:sp>
        <p:nvSpPr>
          <p:cNvPr id="17" name="TextBox 16">
            <a:extLst>
              <a:ext uri="{FF2B5EF4-FFF2-40B4-BE49-F238E27FC236}">
                <a16:creationId xmlns:a16="http://schemas.microsoft.com/office/drawing/2014/main" id="{55F8C469-D19A-292B-9C9B-1C3E021804DF}"/>
              </a:ext>
            </a:extLst>
          </p:cNvPr>
          <p:cNvSpPr txBox="1"/>
          <p:nvPr/>
        </p:nvSpPr>
        <p:spPr>
          <a:xfrm>
            <a:off x="2696871" y="2905939"/>
            <a:ext cx="2868038" cy="400110"/>
          </a:xfrm>
          <a:prstGeom prst="rect">
            <a:avLst/>
          </a:prstGeom>
          <a:noFill/>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Ce 5d (empty)</a:t>
            </a:r>
          </a:p>
        </p:txBody>
      </p:sp>
      <p:cxnSp>
        <p:nvCxnSpPr>
          <p:cNvPr id="18" name="Straight Connector 17">
            <a:extLst>
              <a:ext uri="{FF2B5EF4-FFF2-40B4-BE49-F238E27FC236}">
                <a16:creationId xmlns:a16="http://schemas.microsoft.com/office/drawing/2014/main" id="{06942D53-67D0-12DB-F404-2CEF942D8A88}"/>
              </a:ext>
            </a:extLst>
          </p:cNvPr>
          <p:cNvCxnSpPr>
            <a:cxnSpLocks/>
          </p:cNvCxnSpPr>
          <p:nvPr/>
        </p:nvCxnSpPr>
        <p:spPr>
          <a:xfrm>
            <a:off x="970668" y="3958539"/>
            <a:ext cx="230194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82F7E0-94DC-8E23-B447-E196A4ED5F9B}"/>
              </a:ext>
            </a:extLst>
          </p:cNvPr>
          <p:cNvCxnSpPr>
            <a:cxnSpLocks/>
          </p:cNvCxnSpPr>
          <p:nvPr/>
        </p:nvCxnSpPr>
        <p:spPr>
          <a:xfrm>
            <a:off x="976244" y="3202115"/>
            <a:ext cx="230194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0AF95C-2759-388E-DBC6-BFF4C89EBCAD}"/>
              </a:ext>
            </a:extLst>
          </p:cNvPr>
          <p:cNvSpPr txBox="1"/>
          <p:nvPr/>
        </p:nvSpPr>
        <p:spPr>
          <a:xfrm>
            <a:off x="2696871" y="3684260"/>
            <a:ext cx="2868038"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cs typeface="Arial" panose="020B0604020202020204" pitchFamily="34" charset="0"/>
              </a:rPr>
              <a:t>Ce 4f (filled)</a:t>
            </a:r>
          </a:p>
        </p:txBody>
      </p:sp>
      <p:sp>
        <p:nvSpPr>
          <p:cNvPr id="31" name="Content Placeholder 5">
            <a:extLst>
              <a:ext uri="{FF2B5EF4-FFF2-40B4-BE49-F238E27FC236}">
                <a16:creationId xmlns:a16="http://schemas.microsoft.com/office/drawing/2014/main" id="{FF7D659C-A15E-45A3-CE57-1DD38B1D6D7D}"/>
              </a:ext>
            </a:extLst>
          </p:cNvPr>
          <p:cNvSpPr>
            <a:spLocks noGrp="1"/>
          </p:cNvSpPr>
          <p:nvPr>
            <p:ph sz="quarter" idx="13"/>
          </p:nvPr>
        </p:nvSpPr>
        <p:spPr>
          <a:xfrm>
            <a:off x="4972238" y="1484533"/>
            <a:ext cx="6764837" cy="4395568"/>
          </a:xfrm>
        </p:spPr>
        <p:txBody>
          <a:bodyPr/>
          <a:lstStyle/>
          <a:p>
            <a:r>
              <a:rPr lang="en-US" dirty="0"/>
              <a:t>One way to get a value of U is to tune it to an experimental parameter.</a:t>
            </a:r>
          </a:p>
          <a:p>
            <a:r>
              <a:rPr lang="en-US" dirty="0"/>
              <a:t>We chose the valence band maximum to the Ce 4f gap.</a:t>
            </a:r>
          </a:p>
        </p:txBody>
      </p:sp>
      <p:cxnSp>
        <p:nvCxnSpPr>
          <p:cNvPr id="33" name="Straight Arrow Connector 32">
            <a:extLst>
              <a:ext uri="{FF2B5EF4-FFF2-40B4-BE49-F238E27FC236}">
                <a16:creationId xmlns:a16="http://schemas.microsoft.com/office/drawing/2014/main" id="{A4A88407-F020-B2C7-4D9F-B86D848A8931}"/>
              </a:ext>
            </a:extLst>
          </p:cNvPr>
          <p:cNvCxnSpPr>
            <a:cxnSpLocks/>
          </p:cNvCxnSpPr>
          <p:nvPr/>
        </p:nvCxnSpPr>
        <p:spPr>
          <a:xfrm>
            <a:off x="2332067" y="3958539"/>
            <a:ext cx="0" cy="328945"/>
          </a:xfrm>
          <a:prstGeom prst="straightConnector1">
            <a:avLst/>
          </a:prstGeom>
          <a:ln w="34925">
            <a:solidFill>
              <a:schemeClr val="accent5">
                <a:lumMod val="60000"/>
                <a:lumOff val="40000"/>
              </a:schemeClr>
            </a:solidFill>
            <a:headEnd type="triangle"/>
            <a:tailEnd type="triangle"/>
          </a:ln>
        </p:spPr>
        <p:style>
          <a:lnRef idx="3">
            <a:schemeClr val="dk1"/>
          </a:lnRef>
          <a:fillRef idx="0">
            <a:schemeClr val="dk1"/>
          </a:fillRef>
          <a:effectRef idx="2">
            <a:schemeClr val="dk1"/>
          </a:effectRef>
          <a:fontRef idx="minor">
            <a:schemeClr val="tx1"/>
          </a:fontRef>
        </p:style>
      </p:cxnSp>
      <p:graphicFrame>
        <p:nvGraphicFramePr>
          <p:cNvPr id="46" name="Table 45">
            <a:extLst>
              <a:ext uri="{FF2B5EF4-FFF2-40B4-BE49-F238E27FC236}">
                <a16:creationId xmlns:a16="http://schemas.microsoft.com/office/drawing/2014/main" id="{1A6F9DD9-0D2F-770D-7963-2F1ED89461C2}"/>
              </a:ext>
            </a:extLst>
          </p:cNvPr>
          <p:cNvGraphicFramePr>
            <a:graphicFrameLocks noGrp="1"/>
          </p:cNvGraphicFramePr>
          <p:nvPr>
            <p:extLst>
              <p:ext uri="{D42A27DB-BD31-4B8C-83A1-F6EECF244321}">
                <p14:modId xmlns:p14="http://schemas.microsoft.com/office/powerpoint/2010/main" val="523006410"/>
              </p:ext>
            </p:extLst>
          </p:nvPr>
        </p:nvGraphicFramePr>
        <p:xfrm>
          <a:off x="4855020" y="3428086"/>
          <a:ext cx="7283562" cy="2370155"/>
        </p:xfrm>
        <a:graphic>
          <a:graphicData uri="http://schemas.openxmlformats.org/drawingml/2006/table">
            <a:tbl>
              <a:tblPr firstRow="1" firstCol="1" bandRow="1">
                <a:tableStyleId>{5C22544A-7EE6-4342-B048-85BDC9FD1C3A}</a:tableStyleId>
              </a:tblPr>
              <a:tblGrid>
                <a:gridCol w="3641781">
                  <a:extLst>
                    <a:ext uri="{9D8B030D-6E8A-4147-A177-3AD203B41FA5}">
                      <a16:colId xmlns:a16="http://schemas.microsoft.com/office/drawing/2014/main" val="561367016"/>
                    </a:ext>
                  </a:extLst>
                </a:gridCol>
                <a:gridCol w="3641781">
                  <a:extLst>
                    <a:ext uri="{9D8B030D-6E8A-4147-A177-3AD203B41FA5}">
                      <a16:colId xmlns:a16="http://schemas.microsoft.com/office/drawing/2014/main" val="2411534456"/>
                    </a:ext>
                  </a:extLst>
                </a:gridCol>
              </a:tblGrid>
              <a:tr h="459275">
                <a:tc>
                  <a:txBody>
                    <a:bodyPr/>
                    <a:lstStyle/>
                    <a:p>
                      <a:pPr indent="144145" algn="ct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Approx. energy gaps (eV)</a:t>
                      </a:r>
                    </a:p>
                  </a:txBody>
                  <a:tcPr marL="68580" marR="68580" marT="0" marB="0" anchor="ctr"/>
                </a:tc>
                <a:extLst>
                  <a:ext uri="{0D108BD9-81ED-4DB2-BD59-A6C34878D82A}">
                    <a16:rowId xmlns:a16="http://schemas.microsoft.com/office/drawing/2014/main" val="4009326711"/>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 band gap (Slack </a:t>
                      </a:r>
                      <a:r>
                        <a:rPr lang="en-GB" sz="2000" i="1" dirty="0">
                          <a:effectLst/>
                          <a:latin typeface="+mn-lt"/>
                          <a:ea typeface="Calibri" panose="020F0502020204030204" pitchFamily="34" charset="0"/>
                          <a:cs typeface="Arial" panose="020B0604020202020204" pitchFamily="34" charset="0"/>
                        </a:rPr>
                        <a:t>et al.</a:t>
                      </a:r>
                      <a:r>
                        <a:rPr lang="en-GB" sz="2000" dirty="0">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6.5</a:t>
                      </a:r>
                    </a:p>
                  </a:txBody>
                  <a:tcPr marL="68580" marR="68580" marT="0" marB="0" anchor="ctr"/>
                </a:tc>
                <a:extLst>
                  <a:ext uri="{0D108BD9-81ED-4DB2-BD59-A6C34878D82A}">
                    <a16:rowId xmlns:a16="http://schemas.microsoft.com/office/drawing/2014/main" val="1739930622"/>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YAG band gap (Bok </a:t>
                      </a:r>
                      <a:r>
                        <a:rPr lang="en-GB" sz="2000" i="1" dirty="0">
                          <a:effectLst/>
                          <a:latin typeface="+mn-lt"/>
                          <a:ea typeface="Calibri" panose="020F0502020204030204" pitchFamily="34" charset="0"/>
                          <a:cs typeface="Arial" panose="020B0604020202020204" pitchFamily="34" charset="0"/>
                        </a:rPr>
                        <a:t>et al.</a:t>
                      </a:r>
                      <a:r>
                        <a:rPr lang="en-GB" sz="2000" dirty="0">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7.8</a:t>
                      </a:r>
                    </a:p>
                  </a:txBody>
                  <a:tcPr marL="68580" marR="68580" marT="0" marB="0" anchor="ctr"/>
                </a:tc>
                <a:extLst>
                  <a:ext uri="{0D108BD9-81ED-4DB2-BD59-A6C34878D82A}">
                    <a16:rowId xmlns:a16="http://schemas.microsoft.com/office/drawing/2014/main" val="634101116"/>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Ce 4f</a:t>
                      </a:r>
                      <a:r>
                        <a:rPr lang="en-GB" sz="2000" dirty="0">
                          <a:effectLst/>
                          <a:latin typeface="+mn-lt"/>
                          <a:ea typeface="Calibri" panose="020F0502020204030204" pitchFamily="34" charset="0"/>
                          <a:cs typeface="Arial" panose="020B0604020202020204" pitchFamily="34" charset="0"/>
                          <a:sym typeface="Wingdings" pitchFamily="2" charset="2"/>
                        </a:rPr>
                        <a:t>CBM gap</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3.7</a:t>
                      </a:r>
                    </a:p>
                  </a:txBody>
                  <a:tcPr marL="68580" marR="68580" marT="0" marB="0" anchor="ctr"/>
                </a:tc>
                <a:extLst>
                  <a:ext uri="{0D108BD9-81ED-4DB2-BD59-A6C34878D82A}">
                    <a16:rowId xmlns:a16="http://schemas.microsoft.com/office/drawing/2014/main" val="2514252404"/>
                  </a:ext>
                </a:extLst>
              </a:tr>
              <a:tr h="325320">
                <a:tc>
                  <a:txBody>
                    <a:bodyPr/>
                    <a:lstStyle/>
                    <a:p>
                      <a:pPr indent="144145" algn="ctr"/>
                      <a:r>
                        <a:rPr lang="en-GB" sz="2000" dirty="0" err="1">
                          <a:solidFill>
                            <a:schemeClr val="accent6"/>
                          </a:solidFill>
                          <a:effectLst/>
                          <a:latin typeface="+mn-lt"/>
                          <a:ea typeface="Calibri" panose="020F0502020204030204" pitchFamily="34" charset="0"/>
                          <a:cs typeface="Arial" panose="020B0604020202020204" pitchFamily="34" charset="0"/>
                        </a:rPr>
                        <a:t>VBM</a:t>
                      </a:r>
                      <a:r>
                        <a:rPr lang="en-GB" sz="2000" dirty="0" err="1">
                          <a:solidFill>
                            <a:schemeClr val="accent6"/>
                          </a:solidFill>
                          <a:effectLst/>
                          <a:latin typeface="+mn-lt"/>
                          <a:ea typeface="Calibri" panose="020F0502020204030204" pitchFamily="34" charset="0"/>
                          <a:cs typeface="Arial" panose="020B0604020202020204" pitchFamily="34" charset="0"/>
                          <a:sym typeface="Wingdings" pitchFamily="2" charset="2"/>
                        </a:rPr>
                        <a:t>Ce</a:t>
                      </a:r>
                      <a:r>
                        <a:rPr lang="en-GB" sz="2000" dirty="0">
                          <a:solidFill>
                            <a:schemeClr val="accent6"/>
                          </a:solidFill>
                          <a:effectLst/>
                          <a:latin typeface="+mn-lt"/>
                          <a:ea typeface="Calibri" panose="020F0502020204030204" pitchFamily="34" charset="0"/>
                          <a:cs typeface="Arial" panose="020B0604020202020204" pitchFamily="34" charset="0"/>
                          <a:sym typeface="Wingdings" pitchFamily="2" charset="2"/>
                        </a:rPr>
                        <a:t> 4f gap (Slack </a:t>
                      </a:r>
                      <a:r>
                        <a:rPr lang="en-GB" sz="2000" i="1" dirty="0">
                          <a:solidFill>
                            <a:schemeClr val="accent6"/>
                          </a:solidFill>
                          <a:effectLst/>
                          <a:latin typeface="+mn-lt"/>
                          <a:ea typeface="Calibri" panose="020F0502020204030204" pitchFamily="34" charset="0"/>
                          <a:cs typeface="Arial" panose="020B0604020202020204" pitchFamily="34" charset="0"/>
                          <a:sym typeface="Wingdings" pitchFamily="2" charset="2"/>
                        </a:rPr>
                        <a:t>et al.</a:t>
                      </a:r>
                      <a:r>
                        <a:rPr lang="en-GB" sz="2000" dirty="0">
                          <a:solidFill>
                            <a:schemeClr val="accent6"/>
                          </a:solidFill>
                          <a:effectLst/>
                          <a:latin typeface="+mn-lt"/>
                          <a:ea typeface="Calibri" panose="020F0502020204030204" pitchFamily="34" charset="0"/>
                          <a:cs typeface="Arial" panose="020B0604020202020204" pitchFamily="34" charset="0"/>
                          <a:sym typeface="Wingdings" pitchFamily="2" charset="2"/>
                        </a:rPr>
                        <a:t>)</a:t>
                      </a:r>
                      <a:endParaRPr lang="en-GB" sz="2000" dirty="0">
                        <a:solidFill>
                          <a:schemeClr val="accent6"/>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solidFill>
                            <a:schemeClr val="accent6"/>
                          </a:solidFill>
                          <a:effectLst/>
                          <a:latin typeface="+mn-lt"/>
                          <a:ea typeface="Calibri" panose="020F0502020204030204" pitchFamily="34" charset="0"/>
                          <a:cs typeface="Arial" panose="020B0604020202020204" pitchFamily="34" charset="0"/>
                        </a:rPr>
                        <a:t>2.7</a:t>
                      </a:r>
                    </a:p>
                  </a:txBody>
                  <a:tcPr marL="68580" marR="68580" marT="0" marB="0" anchor="ctr"/>
                </a:tc>
                <a:extLst>
                  <a:ext uri="{0D108BD9-81ED-4DB2-BD59-A6C34878D82A}">
                    <a16:rowId xmlns:a16="http://schemas.microsoft.com/office/drawing/2014/main" val="3990014168"/>
                  </a:ext>
                </a:extLst>
              </a:tr>
              <a:tr h="325320">
                <a:tc>
                  <a:txBody>
                    <a:bodyPr/>
                    <a:lstStyle/>
                    <a:p>
                      <a:pPr marL="0" marR="0" lvl="0" indent="144145" algn="ctr" defTabSz="914400" rtl="0" eaLnBrk="1" fontAlgn="auto" latinLnBrk="0" hangingPunct="1">
                        <a:lnSpc>
                          <a:spcPct val="100000"/>
                        </a:lnSpc>
                        <a:spcBef>
                          <a:spcPts val="0"/>
                        </a:spcBef>
                        <a:spcAft>
                          <a:spcPts val="0"/>
                        </a:spcAft>
                        <a:buClrTx/>
                        <a:buSzTx/>
                        <a:buFontTx/>
                        <a:buNone/>
                        <a:tabLst/>
                        <a:defRPr/>
                      </a:pPr>
                      <a:r>
                        <a:rPr lang="en-GB" sz="2000" dirty="0" err="1">
                          <a:effectLst/>
                          <a:latin typeface="+mn-lt"/>
                          <a:ea typeface="Calibri" panose="020F0502020204030204" pitchFamily="34" charset="0"/>
                          <a:cs typeface="Arial" panose="020B0604020202020204" pitchFamily="34" charset="0"/>
                        </a:rPr>
                        <a:t>VBM</a:t>
                      </a:r>
                      <a:r>
                        <a:rPr lang="en-GB" sz="2000" dirty="0" err="1">
                          <a:effectLst/>
                          <a:latin typeface="+mn-lt"/>
                          <a:ea typeface="Calibri" panose="020F0502020204030204" pitchFamily="34" charset="0"/>
                          <a:cs typeface="Arial" panose="020B0604020202020204" pitchFamily="34" charset="0"/>
                          <a:sym typeface="Wingdings" pitchFamily="2" charset="2"/>
                        </a:rPr>
                        <a:t>Ce</a:t>
                      </a:r>
                      <a:r>
                        <a:rPr lang="en-GB" sz="2000" dirty="0">
                          <a:effectLst/>
                          <a:latin typeface="+mn-lt"/>
                          <a:ea typeface="Calibri" panose="020F0502020204030204" pitchFamily="34" charset="0"/>
                          <a:cs typeface="Arial" panose="020B0604020202020204" pitchFamily="34" charset="0"/>
                          <a:sym typeface="Wingdings" pitchFamily="2" charset="2"/>
                        </a:rPr>
                        <a:t> 4f gap (Bok </a:t>
                      </a:r>
                      <a:r>
                        <a:rPr lang="en-GB" sz="2000" i="1" dirty="0">
                          <a:effectLst/>
                          <a:latin typeface="+mn-lt"/>
                          <a:ea typeface="Calibri" panose="020F0502020204030204" pitchFamily="34" charset="0"/>
                          <a:cs typeface="Arial" panose="020B0604020202020204" pitchFamily="34" charset="0"/>
                          <a:sym typeface="Wingdings" pitchFamily="2" charset="2"/>
                        </a:rPr>
                        <a:t>et al.</a:t>
                      </a:r>
                      <a:r>
                        <a:rPr lang="en-GB" sz="2000" dirty="0">
                          <a:effectLst/>
                          <a:latin typeface="+mn-lt"/>
                          <a:ea typeface="Calibri" panose="020F0502020204030204" pitchFamily="34" charset="0"/>
                          <a:cs typeface="Arial" panose="020B0604020202020204" pitchFamily="34" charset="0"/>
                          <a:sym typeface="Wingdings" pitchFamily="2" charset="2"/>
                        </a:rPr>
                        <a:t>)</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3.9</a:t>
                      </a:r>
                    </a:p>
                  </a:txBody>
                  <a:tcPr marL="68580" marR="68580" marT="0" marB="0" anchor="ctr"/>
                </a:tc>
                <a:extLst>
                  <a:ext uri="{0D108BD9-81ED-4DB2-BD59-A6C34878D82A}">
                    <a16:rowId xmlns:a16="http://schemas.microsoft.com/office/drawing/2014/main" val="3230794390"/>
                  </a:ext>
                </a:extLst>
              </a:tr>
            </a:tbl>
          </a:graphicData>
        </a:graphic>
      </p:graphicFrame>
      <p:cxnSp>
        <p:nvCxnSpPr>
          <p:cNvPr id="47" name="Straight Arrow Connector 46">
            <a:extLst>
              <a:ext uri="{FF2B5EF4-FFF2-40B4-BE49-F238E27FC236}">
                <a16:creationId xmlns:a16="http://schemas.microsoft.com/office/drawing/2014/main" id="{3866E7DF-7064-075E-D0A0-2D12F4B4B68D}"/>
              </a:ext>
            </a:extLst>
          </p:cNvPr>
          <p:cNvCxnSpPr>
            <a:cxnSpLocks/>
          </p:cNvCxnSpPr>
          <p:nvPr/>
        </p:nvCxnSpPr>
        <p:spPr>
          <a:xfrm>
            <a:off x="1526847" y="2905939"/>
            <a:ext cx="0" cy="1381545"/>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A1F386CF-9CCF-7C7F-35F0-7A63FB0DA1A9}"/>
              </a:ext>
            </a:extLst>
          </p:cNvPr>
          <p:cNvCxnSpPr>
            <a:cxnSpLocks/>
          </p:cNvCxnSpPr>
          <p:nvPr/>
        </p:nvCxnSpPr>
        <p:spPr>
          <a:xfrm>
            <a:off x="2332641" y="2905939"/>
            <a:ext cx="0" cy="1052600"/>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9411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0BCE07-EF0D-F4F1-030A-0CEBA084EB4C}"/>
              </a:ext>
            </a:extLst>
          </p:cNvPr>
          <p:cNvSpPr>
            <a:spLocks noGrp="1"/>
          </p:cNvSpPr>
          <p:nvPr>
            <p:ph type="title"/>
          </p:nvPr>
        </p:nvSpPr>
        <p:spPr/>
        <p:txBody>
          <a:bodyPr/>
          <a:lstStyle/>
          <a:p>
            <a:r>
              <a:rPr lang="en-US" dirty="0"/>
              <a:t>Quantum computers can make many currently infeasible problems feasible </a:t>
            </a:r>
          </a:p>
        </p:txBody>
      </p:sp>
      <p:pic>
        <p:nvPicPr>
          <p:cNvPr id="4104" name="Picture 8" descr="Dijkstra's algorithm in Go. Finding the shortest path in a graph… | by Sau  Sheong | Go Recipes">
            <a:extLst>
              <a:ext uri="{FF2B5EF4-FFF2-40B4-BE49-F238E27FC236}">
                <a16:creationId xmlns:a16="http://schemas.microsoft.com/office/drawing/2014/main" id="{1E577E09-C794-9807-7395-58A5D7230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775" y="1029589"/>
            <a:ext cx="4908550" cy="342955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ssical Bit Vs Qubit. All the computational difference comes… | by  Abhishek Dubey | Medium">
            <a:extLst>
              <a:ext uri="{FF2B5EF4-FFF2-40B4-BE49-F238E27FC236}">
                <a16:creationId xmlns:a16="http://schemas.microsoft.com/office/drawing/2014/main" id="{C4AE1DED-52EF-52C0-A1E0-63E98FEA3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1" y="1029589"/>
            <a:ext cx="6245487" cy="34295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otein folding - Wikipedia">
            <a:extLst>
              <a:ext uri="{FF2B5EF4-FFF2-40B4-BE49-F238E27FC236}">
                <a16:creationId xmlns:a16="http://schemas.microsoft.com/office/drawing/2014/main" id="{90AD030A-8DE1-9DC8-7B50-91D4871BE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854" y="4315745"/>
            <a:ext cx="4572000" cy="20193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2">
            <a:extLst>
              <a:ext uri="{FF2B5EF4-FFF2-40B4-BE49-F238E27FC236}">
                <a16:creationId xmlns:a16="http://schemas.microsoft.com/office/drawing/2014/main" id="{F8F95412-17F0-CF93-D0E9-5CF0C804F3AF}"/>
              </a:ext>
            </a:extLst>
          </p:cNvPr>
          <p:cNvSpPr>
            <a:spLocks noGrp="1"/>
          </p:cNvSpPr>
          <p:nvPr>
            <p:ph type="ftr" sz="quarter" idx="11"/>
          </p:nvPr>
        </p:nvSpPr>
        <p:spPr>
          <a:xfrm>
            <a:off x="479375" y="6356350"/>
            <a:ext cx="5989765" cy="365125"/>
          </a:xfrm>
        </p:spPr>
        <p:txBody>
          <a:bodyPr/>
          <a:lstStyle/>
          <a:p>
            <a:r>
              <a:rPr lang="en-GB" sz="1400" dirty="0">
                <a:solidFill>
                  <a:schemeClr val="tx1"/>
                </a:solidFill>
              </a:rPr>
              <a:t>https://</a:t>
            </a:r>
            <a:r>
              <a:rPr lang="en-GB" sz="1400" dirty="0" err="1">
                <a:solidFill>
                  <a:schemeClr val="tx1"/>
                </a:solidFill>
              </a:rPr>
              <a:t>www.ibm.com</a:t>
            </a:r>
            <a:r>
              <a:rPr lang="en-GB" sz="1400" dirty="0">
                <a:solidFill>
                  <a:schemeClr val="tx1"/>
                </a:solidFill>
              </a:rPr>
              <a:t>/topics/quantum-computing</a:t>
            </a:r>
          </a:p>
        </p:txBody>
      </p:sp>
    </p:spTree>
    <p:extLst>
      <p:ext uri="{BB962C8B-B14F-4D97-AF65-F5344CB8AC3E}">
        <p14:creationId xmlns:p14="http://schemas.microsoft.com/office/powerpoint/2010/main" val="2132389710"/>
      </p:ext>
    </p:extLst>
  </p:cSld>
  <p:clrMapOvr>
    <a:masterClrMapping/>
  </p:clrMapOvr>
  <mc:AlternateContent xmlns:mc="http://schemas.openxmlformats.org/markup-compatibility/2006" xmlns:p14="http://schemas.microsoft.com/office/powerpoint/2010/main">
    <mc:Choice Requires="p14">
      <p:transition spd="slow" p14:dur="2000" advTm="21004"/>
    </mc:Choice>
    <mc:Fallback xmlns="">
      <p:transition spd="slow" advTm="2100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51C3AB9-A0CF-4A9F-B1DA-F5DD15D43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85" y="1220601"/>
            <a:ext cx="4939954" cy="4939954"/>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pic>
        <p:nvPicPr>
          <p:cNvPr id="16" name="Content Placeholder 15" descr="A picture containing bar chart&#10;&#10;Description automatically generated">
            <a:extLst>
              <a:ext uri="{FF2B5EF4-FFF2-40B4-BE49-F238E27FC236}">
                <a16:creationId xmlns:a16="http://schemas.microsoft.com/office/drawing/2014/main" id="{6351CF19-AA92-4C4A-425B-DF3868B5A17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859402" y="1211429"/>
            <a:ext cx="4828703" cy="4951788"/>
          </a:xfrm>
        </p:spPr>
      </p:pic>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695641" cy="400110"/>
          </a:xfrm>
          <a:prstGeom prst="rect">
            <a:avLst/>
          </a:prstGeom>
          <a:solidFill>
            <a:schemeClr val="accent6"/>
          </a:solidFill>
        </p:spPr>
        <p:txBody>
          <a:bodyPr wrap="square" rtlCol="0">
            <a:spAutoFit/>
          </a:bodyPr>
          <a:lstStyle/>
          <a:p>
            <a:pPr algn="ctr"/>
            <a:r>
              <a:rPr lang="en-US" sz="2000" dirty="0">
                <a:solidFill>
                  <a:schemeClr val="bg1"/>
                </a:solidFill>
              </a:rPr>
              <a:t>U=0</a:t>
            </a:r>
            <a:endParaRPr lang="en-US" dirty="0">
              <a:solidFill>
                <a:schemeClr val="bg1"/>
              </a:solidFill>
            </a:endParaRPr>
          </a:p>
        </p:txBody>
      </p:sp>
      <p:cxnSp>
        <p:nvCxnSpPr>
          <p:cNvPr id="19" name="Straight Arrow Connector 18">
            <a:extLst>
              <a:ext uri="{FF2B5EF4-FFF2-40B4-BE49-F238E27FC236}">
                <a16:creationId xmlns:a16="http://schemas.microsoft.com/office/drawing/2014/main" id="{98C9F3C5-DE11-E188-45C9-C217CD071448}"/>
              </a:ext>
            </a:extLst>
          </p:cNvPr>
          <p:cNvCxnSpPr>
            <a:cxnSpLocks/>
          </p:cNvCxnSpPr>
          <p:nvPr/>
        </p:nvCxnSpPr>
        <p:spPr>
          <a:xfrm>
            <a:off x="8764438" y="3571336"/>
            <a:ext cx="1509622"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DBC2024-E01D-CD7D-B5B5-721D72C65BE4}"/>
              </a:ext>
            </a:extLst>
          </p:cNvPr>
          <p:cNvSpPr txBox="1"/>
          <p:nvPr/>
        </p:nvSpPr>
        <p:spPr>
          <a:xfrm>
            <a:off x="8945592" y="3571336"/>
            <a:ext cx="1147313" cy="400110"/>
          </a:xfrm>
          <a:prstGeom prst="rect">
            <a:avLst/>
          </a:prstGeom>
          <a:noFill/>
        </p:spPr>
        <p:txBody>
          <a:bodyPr wrap="square" rtlCol="0">
            <a:spAutoFit/>
          </a:bodyPr>
          <a:lstStyle/>
          <a:p>
            <a:pPr algn="ctr"/>
            <a:r>
              <a:rPr lang="en-US" sz="2000" dirty="0"/>
              <a:t>4.3 eV</a:t>
            </a:r>
          </a:p>
        </p:txBody>
      </p:sp>
      <p:cxnSp>
        <p:nvCxnSpPr>
          <p:cNvPr id="28" name="Straight Arrow Connector 27">
            <a:extLst>
              <a:ext uri="{FF2B5EF4-FFF2-40B4-BE49-F238E27FC236}">
                <a16:creationId xmlns:a16="http://schemas.microsoft.com/office/drawing/2014/main" id="{5227A616-AB88-BC4B-3E18-78F0AF7CA7B0}"/>
              </a:ext>
            </a:extLst>
          </p:cNvPr>
          <p:cNvCxnSpPr/>
          <p:nvPr/>
        </p:nvCxnSpPr>
        <p:spPr>
          <a:xfrm flipH="1">
            <a:off x="9666738" y="2028825"/>
            <a:ext cx="5292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F3993BF-1689-C32E-7370-C6A384B5A4B7}"/>
              </a:ext>
            </a:extLst>
          </p:cNvPr>
          <p:cNvCxnSpPr/>
          <p:nvPr/>
        </p:nvCxnSpPr>
        <p:spPr>
          <a:xfrm>
            <a:off x="10361295" y="2028825"/>
            <a:ext cx="52578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DAF29112-CE55-E11A-6B0C-39C2F3549E98}"/>
              </a:ext>
            </a:extLst>
          </p:cNvPr>
          <p:cNvSpPr txBox="1"/>
          <p:nvPr/>
        </p:nvSpPr>
        <p:spPr>
          <a:xfrm>
            <a:off x="9527636" y="2022487"/>
            <a:ext cx="868598" cy="307777"/>
          </a:xfrm>
          <a:prstGeom prst="rect">
            <a:avLst/>
          </a:prstGeom>
          <a:noFill/>
        </p:spPr>
        <p:txBody>
          <a:bodyPr wrap="square" rtlCol="0">
            <a:spAutoFit/>
          </a:bodyPr>
          <a:lstStyle/>
          <a:p>
            <a:pPr algn="ctr"/>
            <a:r>
              <a:rPr lang="en-US" sz="1400" dirty="0"/>
              <a:t>Filled</a:t>
            </a:r>
            <a:endParaRPr lang="en-US" sz="1200" dirty="0"/>
          </a:p>
        </p:txBody>
      </p:sp>
      <p:sp>
        <p:nvSpPr>
          <p:cNvPr id="32" name="TextBox 31">
            <a:extLst>
              <a:ext uri="{FF2B5EF4-FFF2-40B4-BE49-F238E27FC236}">
                <a16:creationId xmlns:a16="http://schemas.microsoft.com/office/drawing/2014/main" id="{06BE37E0-B77D-3C0B-AD0E-8887F2AAA9F0}"/>
              </a:ext>
            </a:extLst>
          </p:cNvPr>
          <p:cNvSpPr txBox="1"/>
          <p:nvPr/>
        </p:nvSpPr>
        <p:spPr>
          <a:xfrm>
            <a:off x="10189886" y="2022486"/>
            <a:ext cx="868598" cy="307777"/>
          </a:xfrm>
          <a:prstGeom prst="rect">
            <a:avLst/>
          </a:prstGeom>
          <a:noFill/>
        </p:spPr>
        <p:txBody>
          <a:bodyPr wrap="square" rtlCol="0">
            <a:spAutoFit/>
          </a:bodyPr>
          <a:lstStyle/>
          <a:p>
            <a:pPr algn="ctr"/>
            <a:r>
              <a:rPr lang="en-US" sz="1400" dirty="0"/>
              <a:t>Unfilled</a:t>
            </a:r>
            <a:endParaRPr lang="en-US" sz="1200" dirty="0"/>
          </a:p>
        </p:txBody>
      </p:sp>
      <p:sp>
        <p:nvSpPr>
          <p:cNvPr id="8" name="TextBox 7">
            <a:extLst>
              <a:ext uri="{FF2B5EF4-FFF2-40B4-BE49-F238E27FC236}">
                <a16:creationId xmlns:a16="http://schemas.microsoft.com/office/drawing/2014/main" id="{6D84208F-A467-0E60-4C54-7E08CA27ECFE}"/>
              </a:ext>
            </a:extLst>
          </p:cNvPr>
          <p:cNvSpPr txBox="1"/>
          <p:nvPr/>
        </p:nvSpPr>
        <p:spPr>
          <a:xfrm>
            <a:off x="503895" y="5652723"/>
            <a:ext cx="3472360" cy="707886"/>
          </a:xfrm>
          <a:prstGeom prst="rect">
            <a:avLst/>
          </a:prstGeom>
          <a:solidFill>
            <a:schemeClr val="accent6"/>
          </a:solidFill>
        </p:spPr>
        <p:txBody>
          <a:bodyPr wrap="square" rtlCol="0">
            <a:spAutoFit/>
          </a:bodyPr>
          <a:lstStyle/>
          <a:p>
            <a:pPr algn="ctr"/>
            <a:r>
              <a:rPr lang="en-US" sz="2000" dirty="0">
                <a:solidFill>
                  <a:schemeClr val="bg1"/>
                </a:solidFill>
              </a:rPr>
              <a:t>Even U=0 shows localization of the Ce 4f state</a:t>
            </a:r>
            <a:endParaRPr lang="en-US" dirty="0">
              <a:solidFill>
                <a:schemeClr val="bg1"/>
              </a:solidFill>
            </a:endParaRPr>
          </a:p>
        </p:txBody>
      </p:sp>
    </p:spTree>
    <p:extLst>
      <p:ext uri="{BB962C8B-B14F-4D97-AF65-F5344CB8AC3E}">
        <p14:creationId xmlns:p14="http://schemas.microsoft.com/office/powerpoint/2010/main" val="2343922228"/>
      </p:ext>
    </p:extLst>
  </p:cSld>
  <p:clrMapOvr>
    <a:masterClrMapping/>
  </p:clrMapOvr>
  <mc:AlternateContent xmlns:mc="http://schemas.openxmlformats.org/markup-compatibility/2006" xmlns:p14="http://schemas.microsoft.com/office/powerpoint/2010/main">
    <mc:Choice Requires="p14">
      <p:transition spd="slow" p14:dur="2000" advTm="68181"/>
    </mc:Choice>
    <mc:Fallback xmlns="">
      <p:transition spd="slow" advTm="6818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hart&#10;&#10;Description automatically generated">
            <a:extLst>
              <a:ext uri="{FF2B5EF4-FFF2-40B4-BE49-F238E27FC236}">
                <a16:creationId xmlns:a16="http://schemas.microsoft.com/office/drawing/2014/main" id="{658F1A0E-7AAE-735C-0EE2-2357299F7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402" y="1211428"/>
            <a:ext cx="4838172" cy="4951788"/>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695641" cy="400110"/>
          </a:xfrm>
          <a:prstGeom prst="rect">
            <a:avLst/>
          </a:prstGeom>
          <a:solidFill>
            <a:schemeClr val="accent3"/>
          </a:solidFill>
        </p:spPr>
        <p:txBody>
          <a:bodyPr wrap="square" rtlCol="0">
            <a:spAutoFit/>
          </a:bodyPr>
          <a:lstStyle/>
          <a:p>
            <a:pPr algn="ctr"/>
            <a:r>
              <a:rPr lang="en-US" sz="2000" dirty="0">
                <a:solidFill>
                  <a:schemeClr val="bg1"/>
                </a:solidFill>
              </a:rPr>
              <a:t>U=1</a:t>
            </a:r>
            <a:endParaRPr lang="en-US" dirty="0">
              <a:solidFill>
                <a:schemeClr val="bg1"/>
              </a:solidFill>
            </a:endParaRPr>
          </a:p>
        </p:txBody>
      </p:sp>
      <p:cxnSp>
        <p:nvCxnSpPr>
          <p:cNvPr id="15" name="Straight Arrow Connector 14">
            <a:extLst>
              <a:ext uri="{FF2B5EF4-FFF2-40B4-BE49-F238E27FC236}">
                <a16:creationId xmlns:a16="http://schemas.microsoft.com/office/drawing/2014/main" id="{E93B2572-4236-8517-F769-ECB76A0E9EAE}"/>
              </a:ext>
            </a:extLst>
          </p:cNvPr>
          <p:cNvCxnSpPr>
            <a:cxnSpLocks/>
          </p:cNvCxnSpPr>
          <p:nvPr/>
        </p:nvCxnSpPr>
        <p:spPr>
          <a:xfrm>
            <a:off x="8764438" y="3571336"/>
            <a:ext cx="1388853"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7C2F164-11D3-FCFB-3877-6987D25BCA21}"/>
              </a:ext>
            </a:extLst>
          </p:cNvPr>
          <p:cNvSpPr txBox="1"/>
          <p:nvPr/>
        </p:nvSpPr>
        <p:spPr>
          <a:xfrm>
            <a:off x="8885207" y="3571336"/>
            <a:ext cx="1147313" cy="400110"/>
          </a:xfrm>
          <a:prstGeom prst="rect">
            <a:avLst/>
          </a:prstGeom>
          <a:noFill/>
        </p:spPr>
        <p:txBody>
          <a:bodyPr wrap="square" rtlCol="0">
            <a:spAutoFit/>
          </a:bodyPr>
          <a:lstStyle/>
          <a:p>
            <a:pPr algn="ctr"/>
            <a:r>
              <a:rPr lang="en-US" sz="2000" dirty="0"/>
              <a:t>3.9 eV</a:t>
            </a:r>
          </a:p>
        </p:txBody>
      </p:sp>
      <p:sp>
        <p:nvSpPr>
          <p:cNvPr id="22" name="TextBox 21">
            <a:extLst>
              <a:ext uri="{FF2B5EF4-FFF2-40B4-BE49-F238E27FC236}">
                <a16:creationId xmlns:a16="http://schemas.microsoft.com/office/drawing/2014/main" id="{BC66A07B-E951-C584-1A25-00EF804ECCF7}"/>
              </a:ext>
            </a:extLst>
          </p:cNvPr>
          <p:cNvSpPr txBox="1"/>
          <p:nvPr/>
        </p:nvSpPr>
        <p:spPr>
          <a:xfrm>
            <a:off x="10032520" y="6021891"/>
            <a:ext cx="1943486" cy="646331"/>
          </a:xfrm>
          <a:prstGeom prst="rect">
            <a:avLst/>
          </a:prstGeom>
          <a:solidFill>
            <a:schemeClr val="accent3"/>
          </a:solidFill>
        </p:spPr>
        <p:txBody>
          <a:bodyPr wrap="square" rtlCol="0">
            <a:spAutoFit/>
          </a:bodyPr>
          <a:lstStyle/>
          <a:p>
            <a:r>
              <a:rPr lang="en-US" dirty="0">
                <a:solidFill>
                  <a:schemeClr val="bg1"/>
                </a:solidFill>
              </a:rPr>
              <a:t>~3.9 eV is the Bok </a:t>
            </a:r>
            <a:r>
              <a:rPr lang="en-US" i="1" dirty="0">
                <a:solidFill>
                  <a:schemeClr val="bg1"/>
                </a:solidFill>
              </a:rPr>
              <a:t>et al.</a:t>
            </a:r>
            <a:r>
              <a:rPr lang="en-US" dirty="0">
                <a:solidFill>
                  <a:schemeClr val="bg1"/>
                </a:solidFill>
              </a:rPr>
              <a:t> value </a:t>
            </a:r>
          </a:p>
        </p:txBody>
      </p:sp>
      <p:pic>
        <p:nvPicPr>
          <p:cNvPr id="3" name="Picture 2" descr="Shape&#10;&#10;Description automatically generated">
            <a:extLst>
              <a:ext uri="{FF2B5EF4-FFF2-40B4-BE49-F238E27FC236}">
                <a16:creationId xmlns:a16="http://schemas.microsoft.com/office/drawing/2014/main" id="{54BCA003-9024-F188-82EB-6A5AD6215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85" y="1220601"/>
            <a:ext cx="4939954" cy="4939954"/>
          </a:xfrm>
          <a:prstGeom prst="rect">
            <a:avLst/>
          </a:prstGeom>
        </p:spPr>
      </p:pic>
      <p:sp>
        <p:nvSpPr>
          <p:cNvPr id="4" name="Footer Placeholder 2">
            <a:extLst>
              <a:ext uri="{FF2B5EF4-FFF2-40B4-BE49-F238E27FC236}">
                <a16:creationId xmlns:a16="http://schemas.microsoft.com/office/drawing/2014/main" id="{A5C6A786-F00E-63EB-1E0F-0DC238CCD390}"/>
              </a:ext>
            </a:extLst>
          </p:cNvPr>
          <p:cNvSpPr>
            <a:spLocks noGrp="1"/>
          </p:cNvSpPr>
          <p:nvPr>
            <p:ph type="ftr" sz="quarter" idx="11"/>
          </p:nvPr>
        </p:nvSpPr>
        <p:spPr>
          <a:xfrm>
            <a:off x="465203" y="6356350"/>
            <a:ext cx="8177060" cy="365126"/>
          </a:xfrm>
        </p:spPr>
        <p:txBody>
          <a:bodyPr/>
          <a:lstStyle/>
          <a:p>
            <a:r>
              <a:rPr lang="en-GB" sz="1400" b="0" i="0" u="none" strike="noStrike" dirty="0">
                <a:solidFill>
                  <a:srgbClr val="000000"/>
                </a:solidFill>
                <a:effectLst/>
              </a:rPr>
              <a:t>J. Bok, P. </a:t>
            </a:r>
            <a:r>
              <a:rPr lang="en-GB" sz="1400" b="0" i="0" u="none" strike="noStrike" dirty="0" err="1">
                <a:solidFill>
                  <a:srgbClr val="000000"/>
                </a:solidFill>
                <a:effectLst/>
              </a:rPr>
              <a:t>Horodyský</a:t>
            </a:r>
            <a:r>
              <a:rPr lang="en-GB" sz="1400" b="0" i="0" u="none" strike="noStrike" dirty="0">
                <a:solidFill>
                  <a:srgbClr val="000000"/>
                </a:solidFill>
                <a:effectLst/>
              </a:rPr>
              <a:t> and V. </a:t>
            </a:r>
            <a:r>
              <a:rPr lang="en-GB" sz="1400" b="0" i="0" u="none" strike="noStrike" dirty="0" err="1">
                <a:solidFill>
                  <a:srgbClr val="000000"/>
                </a:solidFill>
                <a:effectLst/>
              </a:rPr>
              <a:t>Krzyžánek</a:t>
            </a:r>
            <a:r>
              <a:rPr lang="en-GB" sz="1400" b="0" i="0" u="none" strike="noStrike" dirty="0">
                <a:solidFill>
                  <a:srgbClr val="000000"/>
                </a:solidFill>
                <a:effectLst/>
              </a:rPr>
              <a:t>, </a:t>
            </a:r>
            <a:r>
              <a:rPr lang="en-GB" sz="1400" b="0" i="1" u="none" strike="noStrike" dirty="0">
                <a:solidFill>
                  <a:srgbClr val="000000"/>
                </a:solidFill>
                <a:effectLst/>
              </a:rPr>
              <a:t>Optical Materials</a:t>
            </a:r>
            <a:r>
              <a:rPr lang="en-GB" sz="1400" b="0" i="0" u="none" strike="noStrike" dirty="0">
                <a:solidFill>
                  <a:srgbClr val="000000"/>
                </a:solidFill>
                <a:effectLst/>
              </a:rPr>
              <a:t>, 2015, </a:t>
            </a:r>
            <a:r>
              <a:rPr lang="en-GB" sz="1400" b="1" i="0" u="none" strike="noStrike" dirty="0">
                <a:solidFill>
                  <a:srgbClr val="000000"/>
                </a:solidFill>
                <a:effectLst/>
              </a:rPr>
              <a:t>46</a:t>
            </a:r>
            <a:r>
              <a:rPr lang="en-GB" sz="1400" b="0" i="0" u="none" strike="noStrike" dirty="0">
                <a:solidFill>
                  <a:srgbClr val="000000"/>
                </a:solidFill>
                <a:effectLst/>
              </a:rPr>
              <a:t>, 591–595.</a:t>
            </a:r>
          </a:p>
        </p:txBody>
      </p:sp>
    </p:spTree>
    <p:extLst>
      <p:ext uri="{BB962C8B-B14F-4D97-AF65-F5344CB8AC3E}">
        <p14:creationId xmlns:p14="http://schemas.microsoft.com/office/powerpoint/2010/main" val="3357866362"/>
      </p:ext>
    </p:extLst>
  </p:cSld>
  <p:clrMapOvr>
    <a:masterClrMapping/>
  </p:clrMapOvr>
  <mc:AlternateContent xmlns:mc="http://schemas.openxmlformats.org/markup-compatibility/2006" xmlns:p14="http://schemas.microsoft.com/office/powerpoint/2010/main">
    <mc:Choice Requires="p14">
      <p:transition spd="slow" p14:dur="2000" advTm="3160"/>
    </mc:Choice>
    <mc:Fallback xmlns="">
      <p:transition spd="slow" advTm="316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89FA33E2-0F65-6E48-9A03-07FA2270B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54" y="1220601"/>
            <a:ext cx="4936185" cy="4936185"/>
          </a:xfrm>
          <a:prstGeom prst="rect">
            <a:avLst/>
          </a:prstGeom>
        </p:spPr>
      </p:pic>
      <p:pic>
        <p:nvPicPr>
          <p:cNvPr id="8" name="Picture 7" descr="A picture containing bar chart&#10;&#10;Description automatically generated">
            <a:extLst>
              <a:ext uri="{FF2B5EF4-FFF2-40B4-BE49-F238E27FC236}">
                <a16:creationId xmlns:a16="http://schemas.microsoft.com/office/drawing/2014/main" id="{C6D09409-0D42-11E5-6813-7BCCE41D3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401" y="1211429"/>
            <a:ext cx="4828703" cy="4951788"/>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695641" cy="400110"/>
          </a:xfrm>
          <a:prstGeom prst="rect">
            <a:avLst/>
          </a:prstGeom>
          <a:solidFill>
            <a:schemeClr val="accent6"/>
          </a:solidFill>
        </p:spPr>
        <p:txBody>
          <a:bodyPr wrap="square" rtlCol="0">
            <a:spAutoFit/>
          </a:bodyPr>
          <a:lstStyle/>
          <a:p>
            <a:pPr algn="ctr"/>
            <a:r>
              <a:rPr lang="en-US" sz="2000" dirty="0">
                <a:solidFill>
                  <a:schemeClr val="bg1"/>
                </a:solidFill>
              </a:rPr>
              <a:t>U=2</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9B1D86E1-DBA3-7B7F-928A-ACE47B1AD6CD}"/>
              </a:ext>
            </a:extLst>
          </p:cNvPr>
          <p:cNvCxnSpPr>
            <a:cxnSpLocks/>
          </p:cNvCxnSpPr>
          <p:nvPr/>
        </p:nvCxnSpPr>
        <p:spPr>
          <a:xfrm>
            <a:off x="8764438" y="3571336"/>
            <a:ext cx="1233577"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0E075C12-47D3-6AAD-CF30-AA4EB7CC265E}"/>
              </a:ext>
            </a:extLst>
          </p:cNvPr>
          <p:cNvSpPr txBox="1"/>
          <p:nvPr/>
        </p:nvSpPr>
        <p:spPr>
          <a:xfrm>
            <a:off x="8807569" y="3571336"/>
            <a:ext cx="1147313" cy="400110"/>
          </a:xfrm>
          <a:prstGeom prst="rect">
            <a:avLst/>
          </a:prstGeom>
          <a:noFill/>
        </p:spPr>
        <p:txBody>
          <a:bodyPr wrap="square" rtlCol="0">
            <a:spAutoFit/>
          </a:bodyPr>
          <a:lstStyle/>
          <a:p>
            <a:pPr algn="ctr"/>
            <a:r>
              <a:rPr lang="en-US" sz="2000" dirty="0"/>
              <a:t>3.5 eV</a:t>
            </a:r>
          </a:p>
        </p:txBody>
      </p:sp>
    </p:spTree>
    <p:extLst>
      <p:ext uri="{BB962C8B-B14F-4D97-AF65-F5344CB8AC3E}">
        <p14:creationId xmlns:p14="http://schemas.microsoft.com/office/powerpoint/2010/main" val="1612699531"/>
      </p:ext>
    </p:extLst>
  </p:cSld>
  <p:clrMapOvr>
    <a:masterClrMapping/>
  </p:clrMapOvr>
  <mc:AlternateContent xmlns:mc="http://schemas.openxmlformats.org/markup-compatibility/2006" xmlns:p14="http://schemas.microsoft.com/office/powerpoint/2010/main">
    <mc:Choice Requires="p14">
      <p:transition spd="slow" p14:dur="2000" advTm="7164"/>
    </mc:Choice>
    <mc:Fallback xmlns="">
      <p:transition spd="slow" advTm="7164"/>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DD87359C-7ACE-4381-2010-A0771A49F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85" y="1220601"/>
            <a:ext cx="4939954" cy="4939954"/>
          </a:xfrm>
          <a:prstGeom prst="rect">
            <a:avLst/>
          </a:prstGeom>
        </p:spPr>
      </p:pic>
      <p:pic>
        <p:nvPicPr>
          <p:cNvPr id="8" name="Picture 7" descr="A picture containing bar chart&#10;&#10;Description automatically generated">
            <a:extLst>
              <a:ext uri="{FF2B5EF4-FFF2-40B4-BE49-F238E27FC236}">
                <a16:creationId xmlns:a16="http://schemas.microsoft.com/office/drawing/2014/main" id="{1EAEF602-E068-097D-E43F-2F903DFE1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402" y="1211430"/>
            <a:ext cx="4828703" cy="4951788"/>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695641" cy="400110"/>
          </a:xfrm>
          <a:prstGeom prst="rect">
            <a:avLst/>
          </a:prstGeom>
          <a:solidFill>
            <a:schemeClr val="accent6"/>
          </a:solidFill>
        </p:spPr>
        <p:txBody>
          <a:bodyPr wrap="square" rtlCol="0">
            <a:spAutoFit/>
          </a:bodyPr>
          <a:lstStyle/>
          <a:p>
            <a:pPr algn="ctr"/>
            <a:r>
              <a:rPr lang="en-US" sz="2000" dirty="0">
                <a:solidFill>
                  <a:schemeClr val="bg1"/>
                </a:solidFill>
              </a:rPr>
              <a:t>U=3</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49BFF1C1-F8A2-5F71-6CEC-2DF35A48ED0B}"/>
              </a:ext>
            </a:extLst>
          </p:cNvPr>
          <p:cNvCxnSpPr>
            <a:cxnSpLocks/>
          </p:cNvCxnSpPr>
          <p:nvPr/>
        </p:nvCxnSpPr>
        <p:spPr>
          <a:xfrm>
            <a:off x="8764438" y="3571336"/>
            <a:ext cx="1035170"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D595B8D7-5AA7-1477-1FE4-7F6F243B8063}"/>
              </a:ext>
            </a:extLst>
          </p:cNvPr>
          <p:cNvSpPr txBox="1"/>
          <p:nvPr/>
        </p:nvSpPr>
        <p:spPr>
          <a:xfrm>
            <a:off x="8700096" y="3571336"/>
            <a:ext cx="1147313" cy="400110"/>
          </a:xfrm>
          <a:prstGeom prst="rect">
            <a:avLst/>
          </a:prstGeom>
          <a:noFill/>
        </p:spPr>
        <p:txBody>
          <a:bodyPr wrap="square" rtlCol="0">
            <a:spAutoFit/>
          </a:bodyPr>
          <a:lstStyle/>
          <a:p>
            <a:pPr algn="ctr"/>
            <a:r>
              <a:rPr lang="en-US" sz="2000" dirty="0"/>
              <a:t>2.9 eV</a:t>
            </a:r>
          </a:p>
        </p:txBody>
      </p:sp>
    </p:spTree>
    <p:extLst>
      <p:ext uri="{BB962C8B-B14F-4D97-AF65-F5344CB8AC3E}">
        <p14:creationId xmlns:p14="http://schemas.microsoft.com/office/powerpoint/2010/main" val="1435479153"/>
      </p:ext>
    </p:extLst>
  </p:cSld>
  <p:clrMapOvr>
    <a:masterClrMapping/>
  </p:clrMapOvr>
  <mc:AlternateContent xmlns:mc="http://schemas.openxmlformats.org/markup-compatibility/2006" xmlns:p14="http://schemas.microsoft.com/office/powerpoint/2010/main">
    <mc:Choice Requires="p14">
      <p:transition spd="slow" p14:dur="2000" advTm="6410"/>
    </mc:Choice>
    <mc:Fallback xmlns="">
      <p:transition spd="slow" advTm="641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weapon&#10;&#10;Description automatically generated">
            <a:extLst>
              <a:ext uri="{FF2B5EF4-FFF2-40B4-BE49-F238E27FC236}">
                <a16:creationId xmlns:a16="http://schemas.microsoft.com/office/drawing/2014/main" id="{AB2D4E96-1F65-440D-9962-7A96F85D8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401" y="1211427"/>
            <a:ext cx="4828704" cy="4951789"/>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695641" cy="400110"/>
          </a:xfrm>
          <a:prstGeom prst="rect">
            <a:avLst/>
          </a:prstGeom>
          <a:solidFill>
            <a:schemeClr val="accent3"/>
          </a:solidFill>
        </p:spPr>
        <p:txBody>
          <a:bodyPr wrap="square" rtlCol="0">
            <a:spAutoFit/>
          </a:bodyPr>
          <a:lstStyle/>
          <a:p>
            <a:pPr algn="ctr"/>
            <a:r>
              <a:rPr lang="en-US" sz="2000" dirty="0">
                <a:solidFill>
                  <a:schemeClr val="bg1"/>
                </a:solidFill>
              </a:rPr>
              <a:t>U=4</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62ED26DD-DCD6-398C-B1AD-5300BD47BCB2}"/>
              </a:ext>
            </a:extLst>
          </p:cNvPr>
          <p:cNvCxnSpPr>
            <a:cxnSpLocks/>
          </p:cNvCxnSpPr>
          <p:nvPr/>
        </p:nvCxnSpPr>
        <p:spPr>
          <a:xfrm>
            <a:off x="8764438" y="3571336"/>
            <a:ext cx="1017917"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F4F71414-F506-948A-B066-BD789DC31CBA}"/>
              </a:ext>
            </a:extLst>
          </p:cNvPr>
          <p:cNvSpPr txBox="1"/>
          <p:nvPr/>
        </p:nvSpPr>
        <p:spPr>
          <a:xfrm>
            <a:off x="8699739" y="3571336"/>
            <a:ext cx="1147313" cy="400110"/>
          </a:xfrm>
          <a:prstGeom prst="rect">
            <a:avLst/>
          </a:prstGeom>
          <a:noFill/>
        </p:spPr>
        <p:txBody>
          <a:bodyPr wrap="square" rtlCol="0">
            <a:spAutoFit/>
          </a:bodyPr>
          <a:lstStyle/>
          <a:p>
            <a:pPr algn="ctr"/>
            <a:r>
              <a:rPr lang="en-US" sz="2000" dirty="0"/>
              <a:t>2.8 eV</a:t>
            </a:r>
          </a:p>
        </p:txBody>
      </p:sp>
      <p:sp>
        <p:nvSpPr>
          <p:cNvPr id="20" name="TextBox 19">
            <a:extLst>
              <a:ext uri="{FF2B5EF4-FFF2-40B4-BE49-F238E27FC236}">
                <a16:creationId xmlns:a16="http://schemas.microsoft.com/office/drawing/2014/main" id="{A130DDF4-572B-5810-0AAD-D5073F670832}"/>
              </a:ext>
            </a:extLst>
          </p:cNvPr>
          <p:cNvSpPr txBox="1"/>
          <p:nvPr/>
        </p:nvSpPr>
        <p:spPr>
          <a:xfrm>
            <a:off x="9847052" y="5936618"/>
            <a:ext cx="2012439" cy="646331"/>
          </a:xfrm>
          <a:prstGeom prst="rect">
            <a:avLst/>
          </a:prstGeom>
          <a:solidFill>
            <a:schemeClr val="accent3"/>
          </a:solidFill>
        </p:spPr>
        <p:txBody>
          <a:bodyPr wrap="square" rtlCol="0">
            <a:spAutoFit/>
          </a:bodyPr>
          <a:lstStyle/>
          <a:p>
            <a:r>
              <a:rPr lang="en-US" dirty="0">
                <a:solidFill>
                  <a:schemeClr val="bg1"/>
                </a:solidFill>
              </a:rPr>
              <a:t>~2.7 eV is the Slack </a:t>
            </a:r>
            <a:r>
              <a:rPr lang="en-US" i="1" dirty="0">
                <a:solidFill>
                  <a:schemeClr val="bg1"/>
                </a:solidFill>
              </a:rPr>
              <a:t>et al.</a:t>
            </a:r>
            <a:r>
              <a:rPr lang="en-US" dirty="0">
                <a:solidFill>
                  <a:schemeClr val="bg1"/>
                </a:solidFill>
              </a:rPr>
              <a:t> value </a:t>
            </a:r>
          </a:p>
        </p:txBody>
      </p:sp>
      <p:pic>
        <p:nvPicPr>
          <p:cNvPr id="4" name="Picture 3" descr="Shape, background pattern&#10;&#10;Description automatically generated">
            <a:extLst>
              <a:ext uri="{FF2B5EF4-FFF2-40B4-BE49-F238E27FC236}">
                <a16:creationId xmlns:a16="http://schemas.microsoft.com/office/drawing/2014/main" id="{9A5EDFD4-85DF-D277-4F41-F99FA866F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85" y="1220601"/>
            <a:ext cx="4939954" cy="4939954"/>
          </a:xfrm>
          <a:prstGeom prst="rect">
            <a:avLst/>
          </a:prstGeom>
        </p:spPr>
      </p:pic>
      <p:sp>
        <p:nvSpPr>
          <p:cNvPr id="6" name="Footer Placeholder 2">
            <a:extLst>
              <a:ext uri="{FF2B5EF4-FFF2-40B4-BE49-F238E27FC236}">
                <a16:creationId xmlns:a16="http://schemas.microsoft.com/office/drawing/2014/main" id="{669C502D-04F4-9817-0DF6-B6B1F02F98AC}"/>
              </a:ext>
            </a:extLst>
          </p:cNvPr>
          <p:cNvSpPr>
            <a:spLocks noGrp="1"/>
          </p:cNvSpPr>
          <p:nvPr>
            <p:ph type="ftr" sz="quarter" idx="11"/>
          </p:nvPr>
        </p:nvSpPr>
        <p:spPr>
          <a:xfrm>
            <a:off x="465203" y="6356350"/>
            <a:ext cx="8177060" cy="365126"/>
          </a:xfrm>
        </p:spPr>
        <p:txBody>
          <a:bodyPr/>
          <a:lstStyle/>
          <a:p>
            <a:pPr algn="l"/>
            <a:r>
              <a:rPr lang="en-GB" sz="1400" b="0" i="0" u="none" strike="noStrike" dirty="0">
                <a:solidFill>
                  <a:srgbClr val="000000"/>
                </a:solidFill>
                <a:effectLst/>
              </a:rPr>
              <a:t>L. </a:t>
            </a:r>
            <a:r>
              <a:rPr lang="en-GB" sz="1400" b="0" i="0" u="none" strike="noStrike" dirty="0" err="1">
                <a:solidFill>
                  <a:srgbClr val="000000"/>
                </a:solidFill>
                <a:effectLst/>
              </a:rPr>
              <a:t>Guerbous</a:t>
            </a:r>
            <a:r>
              <a:rPr lang="en-GB" sz="1400" b="0" i="0" u="none" strike="noStrike" dirty="0">
                <a:solidFill>
                  <a:srgbClr val="000000"/>
                </a:solidFill>
                <a:effectLst/>
              </a:rPr>
              <a:t> and A. </a:t>
            </a:r>
            <a:r>
              <a:rPr lang="en-GB" sz="1400" b="0" i="0" u="none" strike="noStrike" dirty="0" err="1">
                <a:solidFill>
                  <a:srgbClr val="000000"/>
                </a:solidFill>
                <a:effectLst/>
              </a:rPr>
              <a:t>Boukerika</a:t>
            </a:r>
            <a:r>
              <a:rPr lang="en-GB" sz="1400" b="0" i="0" u="none" strike="noStrike" dirty="0">
                <a:solidFill>
                  <a:srgbClr val="000000"/>
                </a:solidFill>
                <a:effectLst/>
              </a:rPr>
              <a:t>, </a:t>
            </a:r>
            <a:r>
              <a:rPr lang="en-GB" sz="1400" b="0" i="1" u="none" strike="noStrike" dirty="0">
                <a:solidFill>
                  <a:srgbClr val="000000"/>
                </a:solidFill>
                <a:effectLst/>
              </a:rPr>
              <a:t>Journal of Nanomaterials</a:t>
            </a:r>
            <a:r>
              <a:rPr lang="en-GB" sz="1400" b="0" i="0" u="none" strike="noStrike" dirty="0">
                <a:solidFill>
                  <a:srgbClr val="000000"/>
                </a:solidFill>
                <a:effectLst/>
              </a:rPr>
              <a:t>, 2015, </a:t>
            </a:r>
            <a:r>
              <a:rPr lang="en-GB" sz="1400" b="1" i="0" u="none" strike="noStrike" dirty="0">
                <a:solidFill>
                  <a:srgbClr val="000000"/>
                </a:solidFill>
                <a:effectLst/>
              </a:rPr>
              <a:t>2015</a:t>
            </a:r>
            <a:r>
              <a:rPr lang="en-GB" sz="1400" b="0" i="0" u="none" strike="noStrike" dirty="0">
                <a:solidFill>
                  <a:srgbClr val="000000"/>
                </a:solidFill>
                <a:effectLst/>
              </a:rPr>
              <a:t>, 1–10.</a:t>
            </a:r>
          </a:p>
          <a:p>
            <a:r>
              <a:rPr lang="en-GB" sz="1400" b="0" i="0" u="none" strike="noStrike" dirty="0">
                <a:solidFill>
                  <a:srgbClr val="000000"/>
                </a:solidFill>
                <a:effectLst/>
              </a:rPr>
              <a:t>G. A. Slack, D. W. Oliver, R. M. </a:t>
            </a:r>
            <a:r>
              <a:rPr lang="en-GB" sz="1400" b="0" i="0" u="none" strike="noStrike" dirty="0" err="1">
                <a:solidFill>
                  <a:srgbClr val="000000"/>
                </a:solidFill>
                <a:effectLst/>
              </a:rPr>
              <a:t>Chrenko</a:t>
            </a:r>
            <a:r>
              <a:rPr lang="en-GB" sz="1400" b="0" i="0" u="none" strike="noStrike" dirty="0">
                <a:solidFill>
                  <a:srgbClr val="000000"/>
                </a:solidFill>
                <a:effectLst/>
              </a:rPr>
              <a:t> and S. Roberts, </a:t>
            </a:r>
            <a:r>
              <a:rPr lang="en-GB" sz="1400" b="0" i="1" u="none" strike="noStrike" dirty="0">
                <a:solidFill>
                  <a:srgbClr val="000000"/>
                </a:solidFill>
                <a:effectLst/>
              </a:rPr>
              <a:t>Physical Review</a:t>
            </a:r>
            <a:r>
              <a:rPr lang="en-GB" sz="1400" b="0" i="0" u="none" strike="noStrike" dirty="0">
                <a:solidFill>
                  <a:srgbClr val="000000"/>
                </a:solidFill>
                <a:effectLst/>
              </a:rPr>
              <a:t>, 1969, </a:t>
            </a:r>
            <a:r>
              <a:rPr lang="en-GB" sz="1400" b="1" i="0" u="none" strike="noStrike" dirty="0">
                <a:solidFill>
                  <a:srgbClr val="000000"/>
                </a:solidFill>
                <a:effectLst/>
              </a:rPr>
              <a:t>177</a:t>
            </a:r>
            <a:r>
              <a:rPr lang="en-GB" sz="1400" b="0" i="0" u="none" strike="noStrike" dirty="0">
                <a:solidFill>
                  <a:srgbClr val="000000"/>
                </a:solidFill>
                <a:effectLst/>
              </a:rPr>
              <a:t>, 1308–1314.</a:t>
            </a:r>
          </a:p>
        </p:txBody>
      </p:sp>
    </p:spTree>
    <p:extLst>
      <p:ext uri="{BB962C8B-B14F-4D97-AF65-F5344CB8AC3E}">
        <p14:creationId xmlns:p14="http://schemas.microsoft.com/office/powerpoint/2010/main" val="352771127"/>
      </p:ext>
    </p:extLst>
  </p:cSld>
  <p:clrMapOvr>
    <a:masterClrMapping/>
  </p:clrMapOvr>
  <mc:AlternateContent xmlns:mc="http://schemas.openxmlformats.org/markup-compatibility/2006" xmlns:p14="http://schemas.microsoft.com/office/powerpoint/2010/main">
    <mc:Choice Requires="p14">
      <p:transition spd="slow" p14:dur="2000" advTm="11586"/>
    </mc:Choice>
    <mc:Fallback xmlns="">
      <p:transition spd="slow" advTm="1158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9DA8AAF4-CA10-480A-E5FA-DE2FFCE1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85" y="1220601"/>
            <a:ext cx="4939954" cy="4939954"/>
          </a:xfrm>
          <a:prstGeom prst="rect">
            <a:avLst/>
          </a:prstGeom>
        </p:spPr>
      </p:pic>
      <p:pic>
        <p:nvPicPr>
          <p:cNvPr id="4" name="Picture 3" descr="A picture containing histogram&#10;&#10;Description automatically generated">
            <a:extLst>
              <a:ext uri="{FF2B5EF4-FFF2-40B4-BE49-F238E27FC236}">
                <a16:creationId xmlns:a16="http://schemas.microsoft.com/office/drawing/2014/main" id="{F24F4383-DD71-4BB4-71BD-E54C118B6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400" y="1211424"/>
            <a:ext cx="4828706" cy="4951791"/>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695641" cy="400110"/>
          </a:xfrm>
          <a:prstGeom prst="rect">
            <a:avLst/>
          </a:prstGeom>
          <a:solidFill>
            <a:schemeClr val="accent6"/>
          </a:solidFill>
        </p:spPr>
        <p:txBody>
          <a:bodyPr wrap="square" rtlCol="0">
            <a:spAutoFit/>
          </a:bodyPr>
          <a:lstStyle/>
          <a:p>
            <a:pPr algn="ctr"/>
            <a:r>
              <a:rPr lang="en-US" sz="2000" dirty="0">
                <a:solidFill>
                  <a:schemeClr val="bg1"/>
                </a:solidFill>
              </a:rPr>
              <a:t>U=5</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62ED26DD-DCD6-398C-B1AD-5300BD47BCB2}"/>
              </a:ext>
            </a:extLst>
          </p:cNvPr>
          <p:cNvCxnSpPr>
            <a:cxnSpLocks/>
          </p:cNvCxnSpPr>
          <p:nvPr/>
        </p:nvCxnSpPr>
        <p:spPr>
          <a:xfrm>
            <a:off x="8764438" y="3571336"/>
            <a:ext cx="756080"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23E5C2D1-A15C-A86D-2DF3-E397C98031B0}"/>
              </a:ext>
            </a:extLst>
          </p:cNvPr>
          <p:cNvSpPr txBox="1"/>
          <p:nvPr/>
        </p:nvSpPr>
        <p:spPr>
          <a:xfrm>
            <a:off x="8568821" y="3571336"/>
            <a:ext cx="1147313" cy="400110"/>
          </a:xfrm>
          <a:prstGeom prst="rect">
            <a:avLst/>
          </a:prstGeom>
          <a:noFill/>
        </p:spPr>
        <p:txBody>
          <a:bodyPr wrap="square" rtlCol="0">
            <a:spAutoFit/>
          </a:bodyPr>
          <a:lstStyle/>
          <a:p>
            <a:pPr algn="ctr"/>
            <a:r>
              <a:rPr lang="en-US" sz="2000" dirty="0"/>
              <a:t>2.1 eV</a:t>
            </a:r>
          </a:p>
        </p:txBody>
      </p:sp>
    </p:spTree>
    <p:extLst>
      <p:ext uri="{BB962C8B-B14F-4D97-AF65-F5344CB8AC3E}">
        <p14:creationId xmlns:p14="http://schemas.microsoft.com/office/powerpoint/2010/main" val="3788148789"/>
      </p:ext>
    </p:extLst>
  </p:cSld>
  <p:clrMapOvr>
    <a:masterClrMapping/>
  </p:clrMapOvr>
  <mc:AlternateContent xmlns:mc="http://schemas.openxmlformats.org/markup-compatibility/2006" xmlns:p14="http://schemas.microsoft.com/office/powerpoint/2010/main">
    <mc:Choice Requires="p14">
      <p:transition spd="slow" p14:dur="2000" advTm="20071"/>
    </mc:Choice>
    <mc:Fallback xmlns="">
      <p:transition spd="slow" advTm="2007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10;&#10;Description automatically generated">
            <a:extLst>
              <a:ext uri="{FF2B5EF4-FFF2-40B4-BE49-F238E27FC236}">
                <a16:creationId xmlns:a16="http://schemas.microsoft.com/office/drawing/2014/main" id="{DD6FF848-D7B3-0980-2DF2-E8C5FDE99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400" y="1211424"/>
            <a:ext cx="4828706" cy="4951670"/>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695641" cy="400110"/>
          </a:xfrm>
          <a:prstGeom prst="rect">
            <a:avLst/>
          </a:prstGeom>
          <a:solidFill>
            <a:schemeClr val="accent6"/>
          </a:solidFill>
        </p:spPr>
        <p:txBody>
          <a:bodyPr wrap="square" rtlCol="0">
            <a:spAutoFit/>
          </a:bodyPr>
          <a:lstStyle/>
          <a:p>
            <a:pPr algn="ctr"/>
            <a:r>
              <a:rPr lang="en-US" sz="2000" dirty="0">
                <a:solidFill>
                  <a:schemeClr val="bg1"/>
                </a:solidFill>
              </a:rPr>
              <a:t>U=6</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62ED26DD-DCD6-398C-B1AD-5300BD47BCB2}"/>
              </a:ext>
            </a:extLst>
          </p:cNvPr>
          <p:cNvCxnSpPr>
            <a:cxnSpLocks/>
          </p:cNvCxnSpPr>
          <p:nvPr/>
        </p:nvCxnSpPr>
        <p:spPr>
          <a:xfrm>
            <a:off x="8764438" y="3571336"/>
            <a:ext cx="557362"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23E5C2D1-A15C-A86D-2DF3-E397C98031B0}"/>
              </a:ext>
            </a:extLst>
          </p:cNvPr>
          <p:cNvSpPr txBox="1"/>
          <p:nvPr/>
        </p:nvSpPr>
        <p:spPr>
          <a:xfrm>
            <a:off x="8568821" y="3571336"/>
            <a:ext cx="1147313" cy="400110"/>
          </a:xfrm>
          <a:prstGeom prst="rect">
            <a:avLst/>
          </a:prstGeom>
          <a:noFill/>
        </p:spPr>
        <p:txBody>
          <a:bodyPr wrap="square" rtlCol="0">
            <a:spAutoFit/>
          </a:bodyPr>
          <a:lstStyle/>
          <a:p>
            <a:pPr algn="ctr"/>
            <a:r>
              <a:rPr lang="en-US" sz="2000" dirty="0"/>
              <a:t>1.6 eV</a:t>
            </a:r>
          </a:p>
        </p:txBody>
      </p:sp>
      <p:pic>
        <p:nvPicPr>
          <p:cNvPr id="6" name="Picture 5" descr="Shape&#10;&#10;Description automatically generated">
            <a:extLst>
              <a:ext uri="{FF2B5EF4-FFF2-40B4-BE49-F238E27FC236}">
                <a16:creationId xmlns:a16="http://schemas.microsoft.com/office/drawing/2014/main" id="{0516ED41-D179-868D-458D-D3752F882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85" y="1220601"/>
            <a:ext cx="4939954" cy="4939954"/>
          </a:xfrm>
          <a:prstGeom prst="rect">
            <a:avLst/>
          </a:prstGeom>
        </p:spPr>
      </p:pic>
    </p:spTree>
    <p:extLst>
      <p:ext uri="{BB962C8B-B14F-4D97-AF65-F5344CB8AC3E}">
        <p14:creationId xmlns:p14="http://schemas.microsoft.com/office/powerpoint/2010/main" val="3146552516"/>
      </p:ext>
    </p:extLst>
  </p:cSld>
  <p:clrMapOvr>
    <a:masterClrMapping/>
  </p:clrMapOvr>
  <mc:AlternateContent xmlns:mc="http://schemas.openxmlformats.org/markup-compatibility/2006" xmlns:p14="http://schemas.microsoft.com/office/powerpoint/2010/main">
    <mc:Choice Requires="p14">
      <p:transition spd="slow" p14:dur="2000" advTm="20071"/>
    </mc:Choice>
    <mc:Fallback xmlns="">
      <p:transition spd="slow" advTm="2007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10;&#10;Description automatically generated">
            <a:extLst>
              <a:ext uri="{FF2B5EF4-FFF2-40B4-BE49-F238E27FC236}">
                <a16:creationId xmlns:a16="http://schemas.microsoft.com/office/drawing/2014/main" id="{349BED3F-74A7-648D-F269-9D91270A9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400" y="1211424"/>
            <a:ext cx="4828706" cy="4951670"/>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695641" cy="400110"/>
          </a:xfrm>
          <a:prstGeom prst="rect">
            <a:avLst/>
          </a:prstGeom>
          <a:solidFill>
            <a:schemeClr val="accent6"/>
          </a:solidFill>
        </p:spPr>
        <p:txBody>
          <a:bodyPr wrap="square" rtlCol="0">
            <a:spAutoFit/>
          </a:bodyPr>
          <a:lstStyle/>
          <a:p>
            <a:pPr algn="ctr"/>
            <a:r>
              <a:rPr lang="en-US" sz="2000" dirty="0">
                <a:solidFill>
                  <a:schemeClr val="bg1"/>
                </a:solidFill>
              </a:rPr>
              <a:t>U=7</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62ED26DD-DCD6-398C-B1AD-5300BD47BCB2}"/>
              </a:ext>
            </a:extLst>
          </p:cNvPr>
          <p:cNvCxnSpPr>
            <a:cxnSpLocks/>
            <a:endCxn id="9" idx="0"/>
          </p:cNvCxnSpPr>
          <p:nvPr/>
        </p:nvCxnSpPr>
        <p:spPr>
          <a:xfrm>
            <a:off x="8764438" y="3571336"/>
            <a:ext cx="378040"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23E5C2D1-A15C-A86D-2DF3-E397C98031B0}"/>
              </a:ext>
            </a:extLst>
          </p:cNvPr>
          <p:cNvSpPr txBox="1"/>
          <p:nvPr/>
        </p:nvSpPr>
        <p:spPr>
          <a:xfrm>
            <a:off x="8568821" y="3571336"/>
            <a:ext cx="1147313" cy="400110"/>
          </a:xfrm>
          <a:prstGeom prst="rect">
            <a:avLst/>
          </a:prstGeom>
          <a:noFill/>
        </p:spPr>
        <p:txBody>
          <a:bodyPr wrap="square" rtlCol="0">
            <a:spAutoFit/>
          </a:bodyPr>
          <a:lstStyle/>
          <a:p>
            <a:pPr algn="ctr"/>
            <a:r>
              <a:rPr lang="en-US" sz="2000" dirty="0"/>
              <a:t>1.0 eV</a:t>
            </a:r>
          </a:p>
        </p:txBody>
      </p:sp>
      <p:pic>
        <p:nvPicPr>
          <p:cNvPr id="6" name="Picture 5" descr="Shape&#10;&#10;Description automatically generated">
            <a:extLst>
              <a:ext uri="{FF2B5EF4-FFF2-40B4-BE49-F238E27FC236}">
                <a16:creationId xmlns:a16="http://schemas.microsoft.com/office/drawing/2014/main" id="{C0CE8B46-D0B6-03F0-CDF8-B5BAF150F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426" y="1220601"/>
            <a:ext cx="4939113" cy="4939113"/>
          </a:xfrm>
          <a:prstGeom prst="rect">
            <a:avLst/>
          </a:prstGeom>
        </p:spPr>
      </p:pic>
    </p:spTree>
    <p:extLst>
      <p:ext uri="{BB962C8B-B14F-4D97-AF65-F5344CB8AC3E}">
        <p14:creationId xmlns:p14="http://schemas.microsoft.com/office/powerpoint/2010/main" val="2810555766"/>
      </p:ext>
    </p:extLst>
  </p:cSld>
  <p:clrMapOvr>
    <a:masterClrMapping/>
  </p:clrMapOvr>
  <mc:AlternateContent xmlns:mc="http://schemas.openxmlformats.org/markup-compatibility/2006" xmlns:p14="http://schemas.microsoft.com/office/powerpoint/2010/main">
    <mc:Choice Requires="p14">
      <p:transition spd="slow" p14:dur="2000" advTm="20071"/>
    </mc:Choice>
    <mc:Fallback xmlns="">
      <p:transition spd="slow" advTm="2007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10;&#10;Description automatically generated">
            <a:extLst>
              <a:ext uri="{FF2B5EF4-FFF2-40B4-BE49-F238E27FC236}">
                <a16:creationId xmlns:a16="http://schemas.microsoft.com/office/drawing/2014/main" id="{AB15A475-76D3-6EA8-02FC-C58300134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400" y="1220601"/>
            <a:ext cx="4828706" cy="4951670"/>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695641" cy="400110"/>
          </a:xfrm>
          <a:prstGeom prst="rect">
            <a:avLst/>
          </a:prstGeom>
          <a:solidFill>
            <a:schemeClr val="accent6"/>
          </a:solidFill>
        </p:spPr>
        <p:txBody>
          <a:bodyPr wrap="square" rtlCol="0">
            <a:spAutoFit/>
          </a:bodyPr>
          <a:lstStyle/>
          <a:p>
            <a:pPr algn="ctr"/>
            <a:r>
              <a:rPr lang="en-US" sz="2000" dirty="0">
                <a:solidFill>
                  <a:schemeClr val="bg1"/>
                </a:solidFill>
              </a:rPr>
              <a:t>U=8</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62ED26DD-DCD6-398C-B1AD-5300BD47BCB2}"/>
              </a:ext>
            </a:extLst>
          </p:cNvPr>
          <p:cNvCxnSpPr>
            <a:cxnSpLocks/>
          </p:cNvCxnSpPr>
          <p:nvPr/>
        </p:nvCxnSpPr>
        <p:spPr>
          <a:xfrm>
            <a:off x="8764438" y="3571336"/>
            <a:ext cx="201762" cy="0"/>
          </a:xfrm>
          <a:prstGeom prst="straightConnector1">
            <a:avLst/>
          </a:prstGeom>
          <a:ln w="38100" cap="flat">
            <a:miter lim="800000"/>
            <a:headEnd type="triangle" w="med" len="sm"/>
            <a:tailEnd type="triangle" w="med" len="sm"/>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23E5C2D1-A15C-A86D-2DF3-E397C98031B0}"/>
              </a:ext>
            </a:extLst>
          </p:cNvPr>
          <p:cNvSpPr txBox="1"/>
          <p:nvPr/>
        </p:nvSpPr>
        <p:spPr>
          <a:xfrm>
            <a:off x="8568821" y="3571336"/>
            <a:ext cx="1147313" cy="400110"/>
          </a:xfrm>
          <a:prstGeom prst="rect">
            <a:avLst/>
          </a:prstGeom>
          <a:noFill/>
        </p:spPr>
        <p:txBody>
          <a:bodyPr wrap="square" rtlCol="0">
            <a:spAutoFit/>
          </a:bodyPr>
          <a:lstStyle/>
          <a:p>
            <a:pPr algn="ctr"/>
            <a:r>
              <a:rPr lang="en-US" sz="2000" dirty="0"/>
              <a:t>0.5 eV</a:t>
            </a:r>
          </a:p>
        </p:txBody>
      </p:sp>
      <p:pic>
        <p:nvPicPr>
          <p:cNvPr id="6" name="Picture 5" descr="Shape, background pattern&#10;&#10;Description automatically generated">
            <a:extLst>
              <a:ext uri="{FF2B5EF4-FFF2-40B4-BE49-F238E27FC236}">
                <a16:creationId xmlns:a16="http://schemas.microsoft.com/office/drawing/2014/main" id="{A35FE723-B7E8-C94B-520B-FCC45D4B1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85" y="1220601"/>
            <a:ext cx="4939954" cy="4939954"/>
          </a:xfrm>
          <a:prstGeom prst="rect">
            <a:avLst/>
          </a:prstGeom>
        </p:spPr>
      </p:pic>
    </p:spTree>
    <p:extLst>
      <p:ext uri="{BB962C8B-B14F-4D97-AF65-F5344CB8AC3E}">
        <p14:creationId xmlns:p14="http://schemas.microsoft.com/office/powerpoint/2010/main" val="1174466871"/>
      </p:ext>
    </p:extLst>
  </p:cSld>
  <p:clrMapOvr>
    <a:masterClrMapping/>
  </p:clrMapOvr>
  <mc:AlternateContent xmlns:mc="http://schemas.openxmlformats.org/markup-compatibility/2006" xmlns:p14="http://schemas.microsoft.com/office/powerpoint/2010/main">
    <mc:Choice Requires="p14">
      <p:transition spd="slow" p14:dur="2000" advTm="20071"/>
    </mc:Choice>
    <mc:Fallback xmlns="">
      <p:transition spd="slow" advTm="2007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ape, circle&#10;&#10;Description automatically generated">
            <a:extLst>
              <a:ext uri="{FF2B5EF4-FFF2-40B4-BE49-F238E27FC236}">
                <a16:creationId xmlns:a16="http://schemas.microsoft.com/office/drawing/2014/main" id="{49CDFFB2-3E00-26A8-6CB3-4342FDFFC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933" y="1220601"/>
            <a:ext cx="4939606" cy="4939606"/>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41CD8168-18D3-BA31-0D06-F43F5F1EC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400" y="1220601"/>
            <a:ext cx="4828706" cy="4951670"/>
          </a:xfrm>
          <a:prstGeom prst="rect">
            <a:avLst/>
          </a:prstGeom>
        </p:spPr>
      </p:pic>
      <p:sp>
        <p:nvSpPr>
          <p:cNvPr id="7" name="Title 6">
            <a:extLst>
              <a:ext uri="{FF2B5EF4-FFF2-40B4-BE49-F238E27FC236}">
                <a16:creationId xmlns:a16="http://schemas.microsoft.com/office/drawing/2014/main" id="{13C96586-6291-AD63-4DAA-7048C89CA07D}"/>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
        <p:nvSpPr>
          <p:cNvPr id="17" name="TextBox 16">
            <a:extLst>
              <a:ext uri="{FF2B5EF4-FFF2-40B4-BE49-F238E27FC236}">
                <a16:creationId xmlns:a16="http://schemas.microsoft.com/office/drawing/2014/main" id="{090BE915-656E-FA64-69F2-2E63E2D17EF7}"/>
              </a:ext>
            </a:extLst>
          </p:cNvPr>
          <p:cNvSpPr txBox="1"/>
          <p:nvPr/>
        </p:nvSpPr>
        <p:spPr>
          <a:xfrm>
            <a:off x="7193513" y="1306467"/>
            <a:ext cx="1505010" cy="707886"/>
          </a:xfrm>
          <a:prstGeom prst="rect">
            <a:avLst/>
          </a:prstGeom>
          <a:solidFill>
            <a:schemeClr val="accent6"/>
          </a:solidFill>
        </p:spPr>
        <p:txBody>
          <a:bodyPr wrap="square" rtlCol="0">
            <a:spAutoFit/>
          </a:bodyPr>
          <a:lstStyle/>
          <a:p>
            <a:pPr algn="ctr"/>
            <a:r>
              <a:rPr lang="en-US" sz="2000" dirty="0">
                <a:solidFill>
                  <a:schemeClr val="bg1"/>
                </a:solidFill>
              </a:rPr>
              <a:t>U=9 (not converged)</a:t>
            </a:r>
            <a:endParaRPr lang="en-US" dirty="0">
              <a:solidFill>
                <a:schemeClr val="bg1"/>
              </a:solidFill>
            </a:endParaRPr>
          </a:p>
        </p:txBody>
      </p:sp>
      <p:sp>
        <p:nvSpPr>
          <p:cNvPr id="9" name="TextBox 8">
            <a:extLst>
              <a:ext uri="{FF2B5EF4-FFF2-40B4-BE49-F238E27FC236}">
                <a16:creationId xmlns:a16="http://schemas.microsoft.com/office/drawing/2014/main" id="{23E5C2D1-A15C-A86D-2DF3-E397C98031B0}"/>
              </a:ext>
            </a:extLst>
          </p:cNvPr>
          <p:cNvSpPr txBox="1"/>
          <p:nvPr/>
        </p:nvSpPr>
        <p:spPr>
          <a:xfrm>
            <a:off x="8642263" y="3429000"/>
            <a:ext cx="1147313" cy="400110"/>
          </a:xfrm>
          <a:prstGeom prst="rect">
            <a:avLst/>
          </a:prstGeom>
          <a:noFill/>
        </p:spPr>
        <p:txBody>
          <a:bodyPr wrap="square" rtlCol="0">
            <a:spAutoFit/>
          </a:bodyPr>
          <a:lstStyle/>
          <a:p>
            <a:pPr algn="ctr"/>
            <a:r>
              <a:rPr lang="en-US" sz="2000" dirty="0"/>
              <a:t>0.1 eV</a:t>
            </a:r>
          </a:p>
        </p:txBody>
      </p:sp>
      <p:sp>
        <p:nvSpPr>
          <p:cNvPr id="13" name="TextBox 12">
            <a:extLst>
              <a:ext uri="{FF2B5EF4-FFF2-40B4-BE49-F238E27FC236}">
                <a16:creationId xmlns:a16="http://schemas.microsoft.com/office/drawing/2014/main" id="{898C9985-3A2D-B4D2-9F4C-CE8CAD4C7AF1}"/>
              </a:ext>
            </a:extLst>
          </p:cNvPr>
          <p:cNvSpPr txBox="1"/>
          <p:nvPr/>
        </p:nvSpPr>
        <p:spPr>
          <a:xfrm>
            <a:off x="465203" y="5643333"/>
            <a:ext cx="2915306" cy="707886"/>
          </a:xfrm>
          <a:prstGeom prst="rect">
            <a:avLst/>
          </a:prstGeom>
          <a:solidFill>
            <a:schemeClr val="accent6"/>
          </a:solidFill>
        </p:spPr>
        <p:txBody>
          <a:bodyPr wrap="square" rtlCol="0">
            <a:spAutoFit/>
          </a:bodyPr>
          <a:lstStyle/>
          <a:p>
            <a:pPr algn="ctr"/>
            <a:r>
              <a:rPr lang="en-US" sz="2000" dirty="0">
                <a:solidFill>
                  <a:schemeClr val="bg1"/>
                </a:solidFill>
              </a:rPr>
              <a:t>U=9 Ce 4f band shows </a:t>
            </a:r>
            <a:r>
              <a:rPr lang="en-US" sz="2000" dirty="0" err="1">
                <a:solidFill>
                  <a:schemeClr val="bg1"/>
                </a:solidFill>
              </a:rPr>
              <a:t>delocalisation</a:t>
            </a:r>
            <a:endParaRPr lang="en-US" dirty="0">
              <a:solidFill>
                <a:schemeClr val="bg1"/>
              </a:solidFill>
            </a:endParaRPr>
          </a:p>
        </p:txBody>
      </p:sp>
    </p:spTree>
    <p:extLst>
      <p:ext uri="{BB962C8B-B14F-4D97-AF65-F5344CB8AC3E}">
        <p14:creationId xmlns:p14="http://schemas.microsoft.com/office/powerpoint/2010/main" val="541151239"/>
      </p:ext>
    </p:extLst>
  </p:cSld>
  <p:clrMapOvr>
    <a:masterClrMapping/>
  </p:clrMapOvr>
  <mc:AlternateContent xmlns:mc="http://schemas.openxmlformats.org/markup-compatibility/2006" xmlns:p14="http://schemas.microsoft.com/office/powerpoint/2010/main">
    <mc:Choice Requires="p14">
      <p:transition spd="slow" p14:dur="2000" advTm="20071"/>
    </mc:Choice>
    <mc:Fallback xmlns="">
      <p:transition spd="slow" advTm="200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FB9006-AB40-ED5F-1C0F-68433E78B6CA}"/>
              </a:ext>
            </a:extLst>
          </p:cNvPr>
          <p:cNvSpPr>
            <a:spLocks noGrp="1"/>
          </p:cNvSpPr>
          <p:nvPr>
            <p:ph type="ftr" sz="quarter" idx="11"/>
          </p:nvPr>
        </p:nvSpPr>
        <p:spPr>
          <a:xfrm>
            <a:off x="479375" y="6356350"/>
            <a:ext cx="5989765" cy="365125"/>
          </a:xfrm>
        </p:spPr>
        <p:txBody>
          <a:bodyPr/>
          <a:lstStyle/>
          <a:p>
            <a:r>
              <a:rPr lang="en-GB" sz="1400" dirty="0">
                <a:solidFill>
                  <a:schemeClr val="tx1"/>
                </a:solidFill>
              </a:rPr>
              <a:t>https://</a:t>
            </a:r>
            <a:r>
              <a:rPr lang="en-GB" sz="1400" dirty="0" err="1">
                <a:solidFill>
                  <a:schemeClr val="tx1"/>
                </a:solidFill>
              </a:rPr>
              <a:t>www.ibm.com</a:t>
            </a:r>
            <a:r>
              <a:rPr lang="en-GB" sz="1400" dirty="0">
                <a:solidFill>
                  <a:schemeClr val="tx1"/>
                </a:solidFill>
              </a:rPr>
              <a:t>/topics/quantum-computing</a:t>
            </a:r>
          </a:p>
        </p:txBody>
      </p:sp>
      <p:sp>
        <p:nvSpPr>
          <p:cNvPr id="7" name="Title 6">
            <a:extLst>
              <a:ext uri="{FF2B5EF4-FFF2-40B4-BE49-F238E27FC236}">
                <a16:creationId xmlns:a16="http://schemas.microsoft.com/office/drawing/2014/main" id="{260BCE07-EF0D-F4F1-030A-0CEBA084EB4C}"/>
              </a:ext>
            </a:extLst>
          </p:cNvPr>
          <p:cNvSpPr>
            <a:spLocks noGrp="1"/>
          </p:cNvSpPr>
          <p:nvPr>
            <p:ph type="title"/>
          </p:nvPr>
        </p:nvSpPr>
        <p:spPr/>
        <p:txBody>
          <a:bodyPr/>
          <a:lstStyle/>
          <a:p>
            <a:r>
              <a:rPr lang="en-US" dirty="0"/>
              <a:t>Quantum computers can make many currently infeasible problems feasible </a:t>
            </a:r>
          </a:p>
        </p:txBody>
      </p:sp>
      <p:pic>
        <p:nvPicPr>
          <p:cNvPr id="4104" name="Picture 8" descr="Dijkstra's algorithm in Go. Finding the shortest path in a graph… | by Sau  Sheong | Go Recipes">
            <a:extLst>
              <a:ext uri="{FF2B5EF4-FFF2-40B4-BE49-F238E27FC236}">
                <a16:creationId xmlns:a16="http://schemas.microsoft.com/office/drawing/2014/main" id="{1E577E09-C794-9807-7395-58A5D7230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775" y="1029589"/>
            <a:ext cx="4908550" cy="342955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ssical Bit Vs Qubit. All the computational difference comes… | by  Abhishek Dubey | Medium">
            <a:extLst>
              <a:ext uri="{FF2B5EF4-FFF2-40B4-BE49-F238E27FC236}">
                <a16:creationId xmlns:a16="http://schemas.microsoft.com/office/drawing/2014/main" id="{C4AE1DED-52EF-52C0-A1E0-63E98FEA3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1" y="1029589"/>
            <a:ext cx="6245487" cy="342955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ow does a lithium-Ion battery work? | Let's Talk Science">
            <a:extLst>
              <a:ext uri="{FF2B5EF4-FFF2-40B4-BE49-F238E27FC236}">
                <a16:creationId xmlns:a16="http://schemas.microsoft.com/office/drawing/2014/main" id="{B81BA87B-92AF-18FF-1465-2FD9B410F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8489" y="3355892"/>
            <a:ext cx="3159000" cy="315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otein folding - Wikipedia">
            <a:extLst>
              <a:ext uri="{FF2B5EF4-FFF2-40B4-BE49-F238E27FC236}">
                <a16:creationId xmlns:a16="http://schemas.microsoft.com/office/drawing/2014/main" id="{90AD030A-8DE1-9DC8-7B50-91D4871BEB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854" y="4315745"/>
            <a:ext cx="45720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21454"/>
      </p:ext>
    </p:extLst>
  </p:cSld>
  <p:clrMapOvr>
    <a:masterClrMapping/>
  </p:clrMapOvr>
  <mc:AlternateContent xmlns:mc="http://schemas.openxmlformats.org/markup-compatibility/2006" xmlns:p14="http://schemas.microsoft.com/office/powerpoint/2010/main">
    <mc:Choice Requires="p14">
      <p:transition spd="slow" p14:dur="2000" advTm="31767"/>
    </mc:Choice>
    <mc:Fallback xmlns="">
      <p:transition spd="slow" advTm="31767"/>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F528A1-F02A-FFC2-5EFF-736838CFC0D6}"/>
              </a:ext>
            </a:extLst>
          </p:cNvPr>
          <p:cNvSpPr>
            <a:spLocks noGrp="1"/>
          </p:cNvSpPr>
          <p:nvPr>
            <p:ph type="ftr" sz="quarter" idx="11"/>
          </p:nvPr>
        </p:nvSpPr>
        <p:spPr/>
        <p:txBody>
          <a:bodyPr/>
          <a:lstStyle/>
          <a:p>
            <a:endParaRPr lang="en-GB" dirty="0"/>
          </a:p>
        </p:txBody>
      </p:sp>
      <p:sp>
        <p:nvSpPr>
          <p:cNvPr id="3" name="Content Placeholder 2">
            <a:extLst>
              <a:ext uri="{FF2B5EF4-FFF2-40B4-BE49-F238E27FC236}">
                <a16:creationId xmlns:a16="http://schemas.microsoft.com/office/drawing/2014/main" id="{2E21093D-74E8-44FC-6970-344297DEA31A}"/>
              </a:ext>
            </a:extLst>
          </p:cNvPr>
          <p:cNvSpPr>
            <a:spLocks noGrp="1"/>
          </p:cNvSpPr>
          <p:nvPr>
            <p:ph sz="quarter" idx="13"/>
          </p:nvPr>
        </p:nvSpPr>
        <p:spPr/>
        <p:txBody>
          <a:bodyPr/>
          <a:lstStyle/>
          <a:p>
            <a:r>
              <a:rPr lang="en-US" dirty="0"/>
              <a:t>U=1 gives a </a:t>
            </a:r>
            <a:r>
              <a:rPr lang="en-US" dirty="0" err="1"/>
              <a:t>VBM</a:t>
            </a:r>
            <a:r>
              <a:rPr lang="en-US" dirty="0" err="1">
                <a:sym typeface="Wingdings" pitchFamily="2" charset="2"/>
              </a:rPr>
              <a:t>Ce</a:t>
            </a:r>
            <a:r>
              <a:rPr lang="en-US" dirty="0">
                <a:sym typeface="Wingdings" pitchFamily="2" charset="2"/>
              </a:rPr>
              <a:t> 4f gap of 3.9 eV – this is the Bok </a:t>
            </a:r>
            <a:r>
              <a:rPr lang="en-US" i="1" dirty="0">
                <a:sym typeface="Wingdings" pitchFamily="2" charset="2"/>
              </a:rPr>
              <a:t>et al.</a:t>
            </a:r>
            <a:r>
              <a:rPr lang="en-US" dirty="0">
                <a:sym typeface="Wingdings" pitchFamily="2" charset="2"/>
              </a:rPr>
              <a:t> value.</a:t>
            </a:r>
          </a:p>
          <a:p>
            <a:r>
              <a:rPr lang="en-US" dirty="0">
                <a:sym typeface="Wingdings" pitchFamily="2" charset="2"/>
              </a:rPr>
              <a:t>U=4 gives a </a:t>
            </a:r>
            <a:r>
              <a:rPr lang="en-US" dirty="0" err="1"/>
              <a:t>VBM</a:t>
            </a:r>
            <a:r>
              <a:rPr lang="en-US" dirty="0" err="1">
                <a:sym typeface="Wingdings" pitchFamily="2" charset="2"/>
              </a:rPr>
              <a:t>Ce</a:t>
            </a:r>
            <a:r>
              <a:rPr lang="en-US" dirty="0">
                <a:sym typeface="Wingdings" pitchFamily="2" charset="2"/>
              </a:rPr>
              <a:t> 4f gap of 2.8 eV – close to the Slack </a:t>
            </a:r>
            <a:r>
              <a:rPr lang="en-US" i="1" dirty="0">
                <a:sym typeface="Wingdings" pitchFamily="2" charset="2"/>
              </a:rPr>
              <a:t>et al</a:t>
            </a:r>
            <a:r>
              <a:rPr lang="en-US" dirty="0">
                <a:sym typeface="Wingdings" pitchFamily="2" charset="2"/>
              </a:rPr>
              <a:t>. value of ~2.7 eV.</a:t>
            </a:r>
          </a:p>
          <a:p>
            <a:r>
              <a:rPr lang="en-US" dirty="0">
                <a:sym typeface="Wingdings" pitchFamily="2" charset="2"/>
              </a:rPr>
              <a:t>Since the Slack </a:t>
            </a:r>
            <a:r>
              <a:rPr lang="en-US" i="1" dirty="0">
                <a:sym typeface="Wingdings" pitchFamily="2" charset="2"/>
              </a:rPr>
              <a:t>et al.</a:t>
            </a:r>
            <a:r>
              <a:rPr lang="en-US" dirty="0">
                <a:sym typeface="Wingdings" pitchFamily="2" charset="2"/>
              </a:rPr>
              <a:t> value is more commonly used, future DFT+U calculations primarily use U=4.</a:t>
            </a:r>
            <a:endParaRPr lang="en-US" dirty="0"/>
          </a:p>
        </p:txBody>
      </p:sp>
      <p:sp>
        <p:nvSpPr>
          <p:cNvPr id="4" name="Text Placeholder 3">
            <a:extLst>
              <a:ext uri="{FF2B5EF4-FFF2-40B4-BE49-F238E27FC236}">
                <a16:creationId xmlns:a16="http://schemas.microsoft.com/office/drawing/2014/main" id="{6DF75D15-6C19-2517-9119-1D8F5AE8DED7}"/>
              </a:ext>
            </a:extLst>
          </p:cNvPr>
          <p:cNvSpPr>
            <a:spLocks noGrp="1"/>
          </p:cNvSpPr>
          <p:nvPr>
            <p:ph type="body" sz="quarter" idx="15"/>
          </p:nvPr>
        </p:nvSpPr>
        <p:spPr/>
        <p:txBody>
          <a:bodyPr/>
          <a:lstStyle/>
          <a:p>
            <a:r>
              <a:rPr lang="en-US" dirty="0"/>
              <a:t>Summary:</a:t>
            </a:r>
          </a:p>
        </p:txBody>
      </p:sp>
      <p:sp>
        <p:nvSpPr>
          <p:cNvPr id="5" name="Title 4">
            <a:extLst>
              <a:ext uri="{FF2B5EF4-FFF2-40B4-BE49-F238E27FC236}">
                <a16:creationId xmlns:a16="http://schemas.microsoft.com/office/drawing/2014/main" id="{3B6AE9AB-747E-0C05-A4D3-0DC191992FC6}"/>
              </a:ext>
            </a:extLst>
          </p:cNvPr>
          <p:cNvSpPr>
            <a:spLocks noGrp="1"/>
          </p:cNvSpPr>
          <p:nvPr>
            <p:ph type="title"/>
          </p:nvPr>
        </p:nvSpPr>
        <p:spPr/>
        <p:txBody>
          <a:bodyPr/>
          <a:lstStyle/>
          <a:p>
            <a:r>
              <a:rPr lang="en-US" dirty="0"/>
              <a:t>Tuning U in cerium-doped yttrium </a:t>
            </a:r>
            <a:r>
              <a:rPr lang="en-US" dirty="0" err="1"/>
              <a:t>aluminium</a:t>
            </a:r>
            <a:r>
              <a:rPr lang="en-US" dirty="0"/>
              <a:t> garnet (YAG)</a:t>
            </a:r>
          </a:p>
        </p:txBody>
      </p:sp>
    </p:spTree>
    <p:extLst>
      <p:ext uri="{BB962C8B-B14F-4D97-AF65-F5344CB8AC3E}">
        <p14:creationId xmlns:p14="http://schemas.microsoft.com/office/powerpoint/2010/main" val="1124563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5FF9AC-674B-E274-20ED-FCED88A8CE70}"/>
                  </a:ext>
                </a:extLst>
              </p:cNvPr>
              <p:cNvSpPr>
                <a:spLocks noGrp="1"/>
              </p:cNvSpPr>
              <p:nvPr>
                <p:ph sz="quarter" idx="13"/>
              </p:nvPr>
            </p:nvSpPr>
            <p:spPr>
              <a:xfrm>
                <a:off x="479376" y="1416144"/>
                <a:ext cx="11257699" cy="4940206"/>
              </a:xfrm>
            </p:spPr>
            <p:txBody>
              <a:bodyPr/>
              <a:lstStyle/>
              <a:p>
                <a:pPr marL="514350" indent="-514350">
                  <a:buFont typeface="+mj-lt"/>
                  <a:buAutoNum type="arabicPeriod"/>
                </a:pPr>
                <a:r>
                  <a:rPr lang="en-US" dirty="0"/>
                  <a:t>Obtain single point energy and store the charge density.</a:t>
                </a:r>
              </a:p>
              <a:p>
                <a:pPr marL="514350" indent="-514350">
                  <a:buFont typeface="+mj-lt"/>
                  <a:buAutoNum type="arabicPeriod"/>
                </a:pPr>
                <a:r>
                  <a:rPr lang="en-US" dirty="0"/>
                  <a:t>Bare response </a:t>
                </a:r>
                <a14:m>
                  <m:oMath xmlns:m="http://schemas.openxmlformats.org/officeDocument/2006/math">
                    <m:r>
                      <a:rPr lang="en-US" b="1" i="1" smtClean="0">
                        <a:solidFill>
                          <a:schemeClr val="accent3"/>
                        </a:solidFill>
                        <a:latin typeface="Cambria Math" panose="02040503050406030204" pitchFamily="18" charset="0"/>
                        <a:ea typeface="Cambria Math" panose="02040503050406030204" pitchFamily="18" charset="0"/>
                      </a:rPr>
                      <m:t>𝝌</m:t>
                    </m:r>
                  </m:oMath>
                </a14:m>
                <a:r>
                  <a:rPr lang="en-US" dirty="0"/>
                  <a:t>: Apply various spherical potential shifts, </a:t>
                </a:r>
                <a:r>
                  <a:rPr lang="el-GR" b="1" i="1" u="none" strike="noStrike" dirty="0">
                    <a:solidFill>
                      <a:schemeClr val="accent3"/>
                    </a:solidFill>
                    <a:effectLst/>
                    <a:latin typeface="arial" panose="020B0604020202020204" pitchFamily="34" charset="0"/>
                  </a:rPr>
                  <a:t>α</a:t>
                </a:r>
                <a:r>
                  <a:rPr lang="en-US" dirty="0"/>
                  <a:t>, to the subshell of the atom you want to eventually apply the U parameter to (e.g. -0.08-0.08 eV in steps of 0.02 eV) using the charge density from step 1 and keeping it fixed. Collect the occupations of your chosen subshell.</a:t>
                </a:r>
              </a:p>
              <a:p>
                <a:pPr marL="514350" indent="-514350">
                  <a:buFont typeface="+mj-lt"/>
                  <a:buAutoNum type="arabicPeriod"/>
                </a:pPr>
                <a:r>
                  <a:rPr lang="en-US" dirty="0"/>
                  <a:t>Self-consistent response </a:t>
                </a:r>
                <a14:m>
                  <m:oMath xmlns:m="http://schemas.openxmlformats.org/officeDocument/2006/math">
                    <m:sSub>
                      <m:sSubPr>
                        <m:ctrlPr>
                          <a:rPr lang="en-US" b="1" i="1" smtClean="0">
                            <a:solidFill>
                              <a:schemeClr val="accent3"/>
                            </a:solidFill>
                            <a:latin typeface="Cambria Math" panose="02040503050406030204" pitchFamily="18" charset="0"/>
                            <a:ea typeface="Cambria Math" panose="02040503050406030204" pitchFamily="18" charset="0"/>
                          </a:rPr>
                        </m:ctrlPr>
                      </m:sSubPr>
                      <m:e>
                        <m:r>
                          <a:rPr lang="en-US" b="1" i="1">
                            <a:solidFill>
                              <a:schemeClr val="accent3"/>
                            </a:solidFill>
                            <a:latin typeface="Cambria Math" panose="02040503050406030204" pitchFamily="18" charset="0"/>
                            <a:ea typeface="Cambria Math" panose="02040503050406030204" pitchFamily="18" charset="0"/>
                          </a:rPr>
                          <m:t>𝝌</m:t>
                        </m:r>
                      </m:e>
                      <m:sub>
                        <m:r>
                          <a:rPr lang="en-GB" b="1" i="1" smtClean="0">
                            <a:solidFill>
                              <a:schemeClr val="accent3"/>
                            </a:solidFill>
                            <a:latin typeface="Cambria Math" panose="02040503050406030204" pitchFamily="18" charset="0"/>
                            <a:ea typeface="Cambria Math" panose="02040503050406030204" pitchFamily="18" charset="0"/>
                          </a:rPr>
                          <m:t>𝟎</m:t>
                        </m:r>
                      </m:sub>
                    </m:sSub>
                    <m:r>
                      <a:rPr lang="en-US" b="1" i="1">
                        <a:solidFill>
                          <a:schemeClr val="accent3"/>
                        </a:solidFill>
                        <a:latin typeface="Cambria Math" panose="02040503050406030204" pitchFamily="18" charset="0"/>
                        <a:ea typeface="Cambria Math" panose="02040503050406030204" pitchFamily="18" charset="0"/>
                      </a:rPr>
                      <m:t> </m:t>
                    </m:r>
                  </m:oMath>
                </a14:m>
                <a:r>
                  <a:rPr lang="en-US" dirty="0"/>
                  <a:t>: repeat step 2 without keeping the charge density fixed.</a:t>
                </a:r>
              </a:p>
              <a:p>
                <a:pPr marL="514350" indent="-514350">
                  <a:buFont typeface="+mj-lt"/>
                  <a:buAutoNum type="arabicPeriod"/>
                </a:pPr>
                <a:r>
                  <a:rPr lang="en-US" dirty="0"/>
                  <a:t>Plot subshell occupations vs. potential shift and calculate the bare and self-consistent response gradients </a:t>
                </a:r>
                <a14:m>
                  <m:oMath xmlns:m="http://schemas.openxmlformats.org/officeDocument/2006/math">
                    <m:sSub>
                      <m:sSubPr>
                        <m:ctrlPr>
                          <a:rPr lang="en-US" b="1" i="1">
                            <a:solidFill>
                              <a:schemeClr val="accent3"/>
                            </a:solidFill>
                            <a:latin typeface="Cambria Math" panose="02040503050406030204" pitchFamily="18" charset="0"/>
                            <a:ea typeface="Cambria Math" panose="02040503050406030204" pitchFamily="18" charset="0"/>
                          </a:rPr>
                        </m:ctrlPr>
                      </m:sSubPr>
                      <m:e>
                        <m:r>
                          <a:rPr lang="en-US" b="1" i="1">
                            <a:solidFill>
                              <a:schemeClr val="accent3"/>
                            </a:solidFill>
                            <a:latin typeface="Cambria Math" panose="02040503050406030204" pitchFamily="18" charset="0"/>
                            <a:ea typeface="Cambria Math" panose="02040503050406030204" pitchFamily="18" charset="0"/>
                          </a:rPr>
                          <m:t>𝝌</m:t>
                        </m:r>
                      </m:e>
                      <m:sub>
                        <m:r>
                          <a:rPr lang="en-GB" b="1" i="1">
                            <a:solidFill>
                              <a:schemeClr val="accent3"/>
                            </a:solidFill>
                            <a:latin typeface="Cambria Math" panose="02040503050406030204" pitchFamily="18" charset="0"/>
                            <a:ea typeface="Cambria Math" panose="02040503050406030204" pitchFamily="18" charset="0"/>
                          </a:rPr>
                          <m:t>𝟎</m:t>
                        </m:r>
                      </m:sub>
                    </m:sSub>
                  </m:oMath>
                </a14:m>
                <a:r>
                  <a:rPr lang="en-US" dirty="0"/>
                  <a:t> and </a:t>
                </a:r>
                <a14:m>
                  <m:oMath xmlns:m="http://schemas.openxmlformats.org/officeDocument/2006/math">
                    <m:r>
                      <a:rPr lang="en-US" b="1" i="1" smtClean="0">
                        <a:solidFill>
                          <a:schemeClr val="accent3"/>
                        </a:solidFill>
                        <a:latin typeface="Cambria Math" panose="02040503050406030204" pitchFamily="18" charset="0"/>
                        <a:ea typeface="Cambria Math" panose="02040503050406030204" pitchFamily="18" charset="0"/>
                      </a:rPr>
                      <m:t>𝝌</m:t>
                    </m:r>
                  </m:oMath>
                </a14:m>
                <a:r>
                  <a:rPr lang="en-US" dirty="0"/>
                  <a:t> respectively.</a:t>
                </a:r>
              </a:p>
              <a:p>
                <a:pPr marL="514350" indent="-514350">
                  <a:buFont typeface="+mj-lt"/>
                  <a:buAutoNum type="arabicPeriod"/>
                </a:pPr>
                <a:r>
                  <a:rPr lang="en-US" dirty="0"/>
                  <a:t>Calculate U: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𝜒</m:t>
                        </m:r>
                      </m:e>
                      <m:sub>
                        <m:r>
                          <a:rPr lang="en-GB" b="0" i="1" smtClean="0">
                            <a:latin typeface="Cambria Math" panose="02040503050406030204" pitchFamily="18" charset="0"/>
                          </a:rPr>
                          <m:t>0</m:t>
                        </m:r>
                      </m:sub>
                      <m:sup>
                        <m:r>
                          <a:rPr lang="en-GB" b="0" i="1" smtClean="0">
                            <a:latin typeface="Cambria Math" panose="02040503050406030204" pitchFamily="18" charset="0"/>
                          </a:rPr>
                          <m:t>−1</m:t>
                        </m:r>
                      </m:sup>
                    </m:sSub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𝜒</m:t>
                        </m:r>
                      </m:e>
                      <m:sup>
                        <m:r>
                          <a:rPr lang="en-GB" b="0" i="1" smtClean="0">
                            <a:latin typeface="Cambria Math" panose="02040503050406030204" pitchFamily="18" charset="0"/>
                          </a:rPr>
                          <m:t>−1</m:t>
                        </m:r>
                      </m:sup>
                    </m:sSup>
                  </m:oMath>
                </a14:m>
                <a:endParaRPr lang="en-US" dirty="0">
                  <a:latin typeface="+mn-lt"/>
                </a:endParaRPr>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DB5FF9AC-674B-E274-20ED-FCED88A8CE70}"/>
                  </a:ext>
                </a:extLst>
              </p:cNvPr>
              <p:cNvSpPr>
                <a:spLocks noGrp="1" noRot="1" noChangeAspect="1" noMove="1" noResize="1" noEditPoints="1" noAdjustHandles="1" noChangeArrowheads="1" noChangeShapeType="1" noTextEdit="1"/>
              </p:cNvSpPr>
              <p:nvPr>
                <p:ph sz="quarter" idx="13"/>
              </p:nvPr>
            </p:nvSpPr>
            <p:spPr>
              <a:xfrm>
                <a:off x="479376" y="1416144"/>
                <a:ext cx="11257699" cy="4940206"/>
              </a:xfrm>
              <a:blipFill>
                <a:blip r:embed="rId2"/>
                <a:stretch>
                  <a:fillRect l="-901" t="-2051" r="-1351" b="-153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7DF6132-FE0E-EE33-194C-E23B8BD782D1}"/>
              </a:ext>
            </a:extLst>
          </p:cNvPr>
          <p:cNvSpPr>
            <a:spLocks noGrp="1"/>
          </p:cNvSpPr>
          <p:nvPr>
            <p:ph type="body" sz="quarter" idx="15"/>
          </p:nvPr>
        </p:nvSpPr>
        <p:spPr>
          <a:xfrm>
            <a:off x="479376" y="1006228"/>
            <a:ext cx="11257698" cy="627765"/>
          </a:xfrm>
        </p:spPr>
        <p:txBody>
          <a:bodyPr/>
          <a:lstStyle/>
          <a:p>
            <a:r>
              <a:rPr lang="en-US" dirty="0"/>
              <a:t>General method:</a:t>
            </a:r>
          </a:p>
        </p:txBody>
      </p:sp>
      <p:sp>
        <p:nvSpPr>
          <p:cNvPr id="5" name="Title 4">
            <a:extLst>
              <a:ext uri="{FF2B5EF4-FFF2-40B4-BE49-F238E27FC236}">
                <a16:creationId xmlns:a16="http://schemas.microsoft.com/office/drawing/2014/main" id="{1EE72318-EDFB-F471-7950-92DEB52C8401}"/>
              </a:ext>
            </a:extLst>
          </p:cNvPr>
          <p:cNvSpPr>
            <a:spLocks noGrp="1"/>
          </p:cNvSpPr>
          <p:nvPr>
            <p:ph type="title"/>
          </p:nvPr>
        </p:nvSpPr>
        <p:spPr/>
        <p:txBody>
          <a:bodyPr/>
          <a:lstStyle/>
          <a:p>
            <a:r>
              <a:rPr lang="en-US" dirty="0"/>
              <a:t>Obtaining U </a:t>
            </a:r>
            <a:r>
              <a:rPr lang="en-US" i="1" dirty="0"/>
              <a:t>ab initio</a:t>
            </a:r>
            <a:r>
              <a:rPr lang="en-US" dirty="0"/>
              <a:t> – the linear response method – </a:t>
            </a:r>
            <a:r>
              <a:rPr lang="en-US" dirty="0" err="1"/>
              <a:t>Cococcioni</a:t>
            </a:r>
            <a:r>
              <a:rPr lang="en-US" dirty="0"/>
              <a:t> </a:t>
            </a:r>
            <a:r>
              <a:rPr lang="en-US" i="1" dirty="0"/>
              <a:t>et al.</a:t>
            </a:r>
            <a:endParaRPr lang="en-US" dirty="0"/>
          </a:p>
        </p:txBody>
      </p:sp>
      <p:sp>
        <p:nvSpPr>
          <p:cNvPr id="6" name="Footer Placeholder 3">
            <a:extLst>
              <a:ext uri="{FF2B5EF4-FFF2-40B4-BE49-F238E27FC236}">
                <a16:creationId xmlns:a16="http://schemas.microsoft.com/office/drawing/2014/main" id="{D5A998A5-6017-B9E1-C98A-FA3A29570934}"/>
              </a:ext>
            </a:extLst>
          </p:cNvPr>
          <p:cNvSpPr>
            <a:spLocks noGrp="1"/>
          </p:cNvSpPr>
          <p:nvPr>
            <p:ph type="ftr" sz="quarter" idx="11"/>
          </p:nvPr>
        </p:nvSpPr>
        <p:spPr>
          <a:xfrm>
            <a:off x="479376" y="6356350"/>
            <a:ext cx="5334680" cy="365125"/>
          </a:xfrm>
        </p:spPr>
        <p:txBody>
          <a:bodyPr/>
          <a:lstStyle/>
          <a:p>
            <a:r>
              <a:rPr lang="en-GB" sz="1400" b="0" i="0" u="none" strike="noStrike" dirty="0">
                <a:solidFill>
                  <a:srgbClr val="000000"/>
                </a:solidFill>
                <a:effectLst/>
              </a:rPr>
              <a:t>M. </a:t>
            </a:r>
            <a:r>
              <a:rPr lang="en-GB" sz="1400" b="0" i="0" u="none" strike="noStrike" dirty="0" err="1">
                <a:solidFill>
                  <a:srgbClr val="000000"/>
                </a:solidFill>
                <a:effectLst/>
              </a:rPr>
              <a:t>Cococcioni</a:t>
            </a:r>
            <a:r>
              <a:rPr lang="en-GB" sz="1400" b="0" i="0" u="none" strike="noStrike" dirty="0">
                <a:solidFill>
                  <a:srgbClr val="000000"/>
                </a:solidFill>
                <a:effectLst/>
              </a:rPr>
              <a:t> and S. de </a:t>
            </a:r>
            <a:r>
              <a:rPr lang="en-GB" sz="1400" b="0" i="0" u="none" strike="noStrike" dirty="0" err="1">
                <a:solidFill>
                  <a:srgbClr val="000000"/>
                </a:solidFill>
                <a:effectLst/>
              </a:rPr>
              <a:t>Gironcoli</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2005, </a:t>
            </a:r>
            <a:r>
              <a:rPr lang="en-GB" sz="1400" b="1" i="0" u="none" strike="noStrike" dirty="0">
                <a:solidFill>
                  <a:srgbClr val="000000"/>
                </a:solidFill>
                <a:effectLst/>
              </a:rPr>
              <a:t>71</a:t>
            </a:r>
            <a:r>
              <a:rPr lang="en-GB" sz="1400" b="0" i="0" u="none" strike="noStrike" dirty="0">
                <a:solidFill>
                  <a:srgbClr val="000000"/>
                </a:solidFill>
                <a:effectLst/>
              </a:rPr>
              <a:t>.</a:t>
            </a:r>
          </a:p>
          <a:p>
            <a:r>
              <a:rPr lang="en-GB" sz="1400" b="0" i="0" u="none" strike="noStrike" dirty="0">
                <a:solidFill>
                  <a:srgbClr val="000000"/>
                </a:solidFill>
                <a:effectLst/>
              </a:rPr>
              <a:t>http://</a:t>
            </a:r>
            <a:r>
              <a:rPr lang="en-GB" sz="1400" b="0" i="0" u="none" strike="noStrike" dirty="0" err="1">
                <a:solidFill>
                  <a:srgbClr val="000000"/>
                </a:solidFill>
                <a:effectLst/>
              </a:rPr>
              <a:t>hjkgrp.mit.edu</a:t>
            </a:r>
            <a:r>
              <a:rPr lang="en-GB" sz="1400" b="0" i="0" u="none" strike="noStrike" dirty="0">
                <a:solidFill>
                  <a:srgbClr val="000000"/>
                </a:solidFill>
                <a:effectLst/>
              </a:rPr>
              <a:t>/tutorials/2011-05-31-calculating-hubbard-u/ </a:t>
            </a:r>
          </a:p>
        </p:txBody>
      </p:sp>
    </p:spTree>
    <p:extLst>
      <p:ext uri="{BB962C8B-B14F-4D97-AF65-F5344CB8AC3E}">
        <p14:creationId xmlns:p14="http://schemas.microsoft.com/office/powerpoint/2010/main" val="1626203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3BC632-13B9-2C7F-1704-FDD44F4A7609}"/>
              </a:ext>
            </a:extLst>
          </p:cNvPr>
          <p:cNvSpPr>
            <a:spLocks noGrp="1"/>
          </p:cNvSpPr>
          <p:nvPr>
            <p:ph sz="quarter" idx="13"/>
          </p:nvPr>
        </p:nvSpPr>
        <p:spPr/>
        <p:txBody>
          <a:bodyPr/>
          <a:lstStyle/>
          <a:p>
            <a:endParaRPr lang="en-US"/>
          </a:p>
        </p:txBody>
      </p:sp>
      <p:sp>
        <p:nvSpPr>
          <p:cNvPr id="3" name="Title 2">
            <a:extLst>
              <a:ext uri="{FF2B5EF4-FFF2-40B4-BE49-F238E27FC236}">
                <a16:creationId xmlns:a16="http://schemas.microsoft.com/office/drawing/2014/main" id="{074EB6E4-6952-5121-DDF9-6BA1BD0378C6}"/>
              </a:ext>
            </a:extLst>
          </p:cNvPr>
          <p:cNvSpPr>
            <a:spLocks noGrp="1"/>
          </p:cNvSpPr>
          <p:nvPr>
            <p:ph type="title"/>
          </p:nvPr>
        </p:nvSpPr>
        <p:spPr/>
        <p:txBody>
          <a:bodyPr/>
          <a:lstStyle/>
          <a:p>
            <a:r>
              <a:rPr lang="en-US" dirty="0"/>
              <a:t>Obtaining U </a:t>
            </a:r>
            <a:r>
              <a:rPr lang="en-US" i="1" dirty="0"/>
              <a:t>ab initio</a:t>
            </a:r>
            <a:r>
              <a:rPr lang="en-US" dirty="0"/>
              <a:t> – the linear response method – </a:t>
            </a:r>
            <a:r>
              <a:rPr lang="en-US" dirty="0" err="1"/>
              <a:t>Cococcioni</a:t>
            </a:r>
            <a:r>
              <a:rPr lang="en-US" dirty="0"/>
              <a:t> </a:t>
            </a:r>
            <a:r>
              <a:rPr lang="en-US" i="1" dirty="0"/>
              <a:t>et al.</a:t>
            </a:r>
            <a:endParaRPr lang="en-US" dirty="0"/>
          </a:p>
        </p:txBody>
      </p:sp>
      <p:sp>
        <p:nvSpPr>
          <p:cNvPr id="4" name="Footer Placeholder 3">
            <a:extLst>
              <a:ext uri="{FF2B5EF4-FFF2-40B4-BE49-F238E27FC236}">
                <a16:creationId xmlns:a16="http://schemas.microsoft.com/office/drawing/2014/main" id="{380D1263-4D1F-6260-27C5-71827A1858DF}"/>
              </a:ext>
            </a:extLst>
          </p:cNvPr>
          <p:cNvSpPr>
            <a:spLocks noGrp="1"/>
          </p:cNvSpPr>
          <p:nvPr>
            <p:ph type="ftr" sz="quarter" idx="11"/>
          </p:nvPr>
        </p:nvSpPr>
        <p:spPr/>
        <p:txBody>
          <a:bodyPr/>
          <a:lstStyle/>
          <a:p>
            <a:endParaRPr lang="en-GB" dirty="0"/>
          </a:p>
        </p:txBody>
      </p:sp>
      <p:pic>
        <p:nvPicPr>
          <p:cNvPr id="5" name="Picture 4" descr="Chart, line chart&#10;&#10;Description automatically generated">
            <a:extLst>
              <a:ext uri="{FF2B5EF4-FFF2-40B4-BE49-F238E27FC236}">
                <a16:creationId xmlns:a16="http://schemas.microsoft.com/office/drawing/2014/main" id="{2470BABD-DCBC-5803-CCA5-D9DCA12C9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283" y="1715956"/>
            <a:ext cx="3932717" cy="3932717"/>
          </a:xfrm>
          <a:prstGeom prst="rect">
            <a:avLst/>
          </a:prstGeom>
        </p:spPr>
      </p:pic>
      <p:pic>
        <p:nvPicPr>
          <p:cNvPr id="6" name="Picture 5" descr="Chart, line chart&#10;&#10;Description automatically generated">
            <a:extLst>
              <a:ext uri="{FF2B5EF4-FFF2-40B4-BE49-F238E27FC236}">
                <a16:creationId xmlns:a16="http://schemas.microsoft.com/office/drawing/2014/main" id="{212FE874-576F-D3E4-8D57-8720AB87F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5958"/>
            <a:ext cx="3994719" cy="3932717"/>
          </a:xfrm>
          <a:prstGeom prst="rect">
            <a:avLst/>
          </a:prstGeom>
        </p:spPr>
      </p:pic>
      <p:pic>
        <p:nvPicPr>
          <p:cNvPr id="7" name="Picture 6" descr="Chart, line chart&#10;&#10;Description automatically generated">
            <a:extLst>
              <a:ext uri="{FF2B5EF4-FFF2-40B4-BE49-F238E27FC236}">
                <a16:creationId xmlns:a16="http://schemas.microsoft.com/office/drawing/2014/main" id="{622F40CF-C564-F135-8798-7E63C162BD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641" y="1715956"/>
            <a:ext cx="3994719" cy="3932717"/>
          </a:xfrm>
          <a:prstGeom prst="rect">
            <a:avLst/>
          </a:prstGeom>
        </p:spPr>
      </p:pic>
      <p:sp>
        <p:nvSpPr>
          <p:cNvPr id="8" name="TextBox 7">
            <a:extLst>
              <a:ext uri="{FF2B5EF4-FFF2-40B4-BE49-F238E27FC236}">
                <a16:creationId xmlns:a16="http://schemas.microsoft.com/office/drawing/2014/main" id="{4AB6C983-B1F2-0AF7-157B-7C1135963B10}"/>
              </a:ext>
            </a:extLst>
          </p:cNvPr>
          <p:cNvSpPr txBox="1"/>
          <p:nvPr/>
        </p:nvSpPr>
        <p:spPr>
          <a:xfrm>
            <a:off x="0" y="1458867"/>
            <a:ext cx="1065769" cy="400110"/>
          </a:xfrm>
          <a:prstGeom prst="rect">
            <a:avLst/>
          </a:prstGeom>
          <a:solidFill>
            <a:schemeClr val="accent3"/>
          </a:solidFill>
        </p:spPr>
        <p:txBody>
          <a:bodyPr wrap="square" rtlCol="0">
            <a:spAutoFit/>
          </a:bodyPr>
          <a:lstStyle/>
          <a:p>
            <a:pPr algn="ctr"/>
            <a:r>
              <a:rPr lang="en-US" sz="2000" dirty="0">
                <a:solidFill>
                  <a:schemeClr val="bg1"/>
                </a:solidFill>
              </a:rPr>
              <a:t>O (2p)</a:t>
            </a:r>
            <a:endParaRPr lang="en-US" dirty="0">
              <a:solidFill>
                <a:schemeClr val="bg1"/>
              </a:solidFill>
            </a:endParaRPr>
          </a:p>
        </p:txBody>
      </p:sp>
      <p:sp>
        <p:nvSpPr>
          <p:cNvPr id="9" name="TextBox 8">
            <a:extLst>
              <a:ext uri="{FF2B5EF4-FFF2-40B4-BE49-F238E27FC236}">
                <a16:creationId xmlns:a16="http://schemas.microsoft.com/office/drawing/2014/main" id="{A72F0DCD-84B3-B25B-5145-9E8E43895F77}"/>
              </a:ext>
            </a:extLst>
          </p:cNvPr>
          <p:cNvSpPr txBox="1"/>
          <p:nvPr/>
        </p:nvSpPr>
        <p:spPr>
          <a:xfrm>
            <a:off x="4129641" y="1474524"/>
            <a:ext cx="1065769" cy="400110"/>
          </a:xfrm>
          <a:prstGeom prst="rect">
            <a:avLst/>
          </a:prstGeom>
          <a:solidFill>
            <a:schemeClr val="accent3"/>
          </a:solidFill>
        </p:spPr>
        <p:txBody>
          <a:bodyPr wrap="square" rtlCol="0">
            <a:spAutoFit/>
          </a:bodyPr>
          <a:lstStyle/>
          <a:p>
            <a:pPr algn="ctr"/>
            <a:r>
              <a:rPr lang="en-US" sz="2000" dirty="0">
                <a:solidFill>
                  <a:schemeClr val="bg1"/>
                </a:solidFill>
              </a:rPr>
              <a:t>Y (4d)</a:t>
            </a:r>
            <a:endParaRPr lang="en-US" dirty="0">
              <a:solidFill>
                <a:schemeClr val="bg1"/>
              </a:solidFill>
            </a:endParaRPr>
          </a:p>
        </p:txBody>
      </p:sp>
      <p:sp>
        <p:nvSpPr>
          <p:cNvPr id="10" name="TextBox 9">
            <a:extLst>
              <a:ext uri="{FF2B5EF4-FFF2-40B4-BE49-F238E27FC236}">
                <a16:creationId xmlns:a16="http://schemas.microsoft.com/office/drawing/2014/main" id="{7777AE40-32EF-071D-C514-336123B3C59F}"/>
              </a:ext>
            </a:extLst>
          </p:cNvPr>
          <p:cNvSpPr txBox="1"/>
          <p:nvPr/>
        </p:nvSpPr>
        <p:spPr>
          <a:xfrm>
            <a:off x="8259282" y="1484528"/>
            <a:ext cx="1065769" cy="400110"/>
          </a:xfrm>
          <a:prstGeom prst="rect">
            <a:avLst/>
          </a:prstGeom>
          <a:solidFill>
            <a:schemeClr val="accent3"/>
          </a:solidFill>
        </p:spPr>
        <p:txBody>
          <a:bodyPr wrap="square" rtlCol="0">
            <a:spAutoFit/>
          </a:bodyPr>
          <a:lstStyle/>
          <a:p>
            <a:pPr algn="ctr"/>
            <a:r>
              <a:rPr lang="en-US" sz="2000" dirty="0">
                <a:solidFill>
                  <a:schemeClr val="bg1"/>
                </a:solidFill>
              </a:rPr>
              <a:t>Ce (4f)</a:t>
            </a:r>
            <a:endParaRPr lang="en-US" dirty="0">
              <a:solidFill>
                <a:schemeClr val="bg1"/>
              </a:solidFill>
            </a:endParaRPr>
          </a:p>
        </p:txBody>
      </p:sp>
    </p:spTree>
    <p:extLst>
      <p:ext uri="{BB962C8B-B14F-4D97-AF65-F5344CB8AC3E}">
        <p14:creationId xmlns:p14="http://schemas.microsoft.com/office/powerpoint/2010/main" val="213889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picture containing histogram&#10;&#10;Description automatically generated">
            <a:extLst>
              <a:ext uri="{FF2B5EF4-FFF2-40B4-BE49-F238E27FC236}">
                <a16:creationId xmlns:a16="http://schemas.microsoft.com/office/drawing/2014/main" id="{E3E037BE-D760-23D4-D903-5E354AF1FBD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001037" y="1713500"/>
            <a:ext cx="4795888" cy="4918016"/>
          </a:xfrm>
        </p:spPr>
      </p:pic>
      <p:sp>
        <p:nvSpPr>
          <p:cNvPr id="3" name="Title 2">
            <a:extLst>
              <a:ext uri="{FF2B5EF4-FFF2-40B4-BE49-F238E27FC236}">
                <a16:creationId xmlns:a16="http://schemas.microsoft.com/office/drawing/2014/main" id="{BFAD8B33-09CB-5FE0-DFC6-C2C291240215}"/>
              </a:ext>
            </a:extLst>
          </p:cNvPr>
          <p:cNvSpPr>
            <a:spLocks noGrp="1"/>
          </p:cNvSpPr>
          <p:nvPr>
            <p:ph type="title"/>
          </p:nvPr>
        </p:nvSpPr>
        <p:spPr/>
        <p:txBody>
          <a:bodyPr/>
          <a:lstStyle/>
          <a:p>
            <a:r>
              <a:rPr lang="en-US" dirty="0"/>
              <a:t>Obtaining U </a:t>
            </a:r>
            <a:r>
              <a:rPr lang="en-US" i="1" dirty="0"/>
              <a:t>ab initio</a:t>
            </a:r>
            <a:r>
              <a:rPr lang="en-US" dirty="0"/>
              <a:t> – the linear response method – </a:t>
            </a:r>
            <a:r>
              <a:rPr lang="en-US" dirty="0" err="1"/>
              <a:t>Cococcioni</a:t>
            </a:r>
            <a:r>
              <a:rPr lang="en-US" dirty="0"/>
              <a:t> </a:t>
            </a:r>
            <a:r>
              <a:rPr lang="en-US" i="1" dirty="0"/>
              <a:t>et al.</a:t>
            </a:r>
            <a:endParaRPr lang="en-US" dirty="0"/>
          </a:p>
        </p:txBody>
      </p:sp>
      <p:sp>
        <p:nvSpPr>
          <p:cNvPr id="4" name="Footer Placeholder 3">
            <a:extLst>
              <a:ext uri="{FF2B5EF4-FFF2-40B4-BE49-F238E27FC236}">
                <a16:creationId xmlns:a16="http://schemas.microsoft.com/office/drawing/2014/main" id="{01F3112F-EA04-5C8E-15B4-00A1FE99017F}"/>
              </a:ext>
            </a:extLst>
          </p:cNvPr>
          <p:cNvSpPr>
            <a:spLocks noGrp="1"/>
          </p:cNvSpPr>
          <p:nvPr>
            <p:ph type="ftr" sz="quarter" idx="11"/>
          </p:nvPr>
        </p:nvSpPr>
        <p:spPr/>
        <p:txBody>
          <a:bodyPr/>
          <a:lstStyle/>
          <a:p>
            <a:endParaRPr lang="en-GB" dirty="0"/>
          </a:p>
        </p:txBody>
      </p:sp>
      <p:cxnSp>
        <p:nvCxnSpPr>
          <p:cNvPr id="7" name="Straight Arrow Connector 6">
            <a:extLst>
              <a:ext uri="{FF2B5EF4-FFF2-40B4-BE49-F238E27FC236}">
                <a16:creationId xmlns:a16="http://schemas.microsoft.com/office/drawing/2014/main" id="{9E97AC6D-5F01-A91E-5914-81824AE55EF6}"/>
              </a:ext>
            </a:extLst>
          </p:cNvPr>
          <p:cNvCxnSpPr>
            <a:cxnSpLocks/>
          </p:cNvCxnSpPr>
          <p:nvPr/>
        </p:nvCxnSpPr>
        <p:spPr>
          <a:xfrm>
            <a:off x="8900723" y="4073409"/>
            <a:ext cx="445500"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ADC8F28A-5BAC-2EBC-A1B1-740BE36A6ECA}"/>
              </a:ext>
            </a:extLst>
          </p:cNvPr>
          <p:cNvSpPr txBox="1"/>
          <p:nvPr/>
        </p:nvSpPr>
        <p:spPr>
          <a:xfrm>
            <a:off x="8721220" y="4080533"/>
            <a:ext cx="1147313" cy="400110"/>
          </a:xfrm>
          <a:prstGeom prst="rect">
            <a:avLst/>
          </a:prstGeom>
          <a:noFill/>
        </p:spPr>
        <p:txBody>
          <a:bodyPr wrap="square" rtlCol="0">
            <a:spAutoFit/>
          </a:bodyPr>
          <a:lstStyle/>
          <a:p>
            <a:pPr algn="ctr"/>
            <a:r>
              <a:rPr lang="en-US" sz="2000" dirty="0"/>
              <a:t>1.3 eV</a:t>
            </a:r>
          </a:p>
        </p:txBody>
      </p:sp>
      <p:cxnSp>
        <p:nvCxnSpPr>
          <p:cNvPr id="11" name="Straight Arrow Connector 10">
            <a:extLst>
              <a:ext uri="{FF2B5EF4-FFF2-40B4-BE49-F238E27FC236}">
                <a16:creationId xmlns:a16="http://schemas.microsoft.com/office/drawing/2014/main" id="{FF1AC008-F280-7E90-8FCD-26EEF58D820D}"/>
              </a:ext>
            </a:extLst>
          </p:cNvPr>
          <p:cNvCxnSpPr>
            <a:cxnSpLocks/>
          </p:cNvCxnSpPr>
          <p:nvPr/>
        </p:nvCxnSpPr>
        <p:spPr>
          <a:xfrm>
            <a:off x="8919483" y="3887983"/>
            <a:ext cx="1735454"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4B87DCB-3186-EA79-3F58-6CA59454E20C}"/>
              </a:ext>
            </a:extLst>
          </p:cNvPr>
          <p:cNvSpPr txBox="1"/>
          <p:nvPr/>
        </p:nvSpPr>
        <p:spPr>
          <a:xfrm>
            <a:off x="9209827" y="3552740"/>
            <a:ext cx="1147313" cy="400110"/>
          </a:xfrm>
          <a:prstGeom prst="rect">
            <a:avLst/>
          </a:prstGeom>
          <a:noFill/>
        </p:spPr>
        <p:txBody>
          <a:bodyPr wrap="square" rtlCol="0">
            <a:spAutoFit/>
          </a:bodyPr>
          <a:lstStyle/>
          <a:p>
            <a:pPr algn="ctr"/>
            <a:r>
              <a:rPr lang="en-US" sz="2000" dirty="0"/>
              <a:t>5.0 eV</a:t>
            </a:r>
          </a:p>
        </p:txBody>
      </p:sp>
      <p:pic>
        <p:nvPicPr>
          <p:cNvPr id="17" name="Picture 16" descr="A picture containing text, weapon&#10;&#10;Description automatically generated">
            <a:extLst>
              <a:ext uri="{FF2B5EF4-FFF2-40B4-BE49-F238E27FC236}">
                <a16:creationId xmlns:a16="http://schemas.microsoft.com/office/drawing/2014/main" id="{7700183F-4251-77EE-F900-1E67129AA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80" y="1713500"/>
            <a:ext cx="4828704" cy="4951789"/>
          </a:xfrm>
          <a:prstGeom prst="rect">
            <a:avLst/>
          </a:prstGeom>
        </p:spPr>
      </p:pic>
      <p:cxnSp>
        <p:nvCxnSpPr>
          <p:cNvPr id="19" name="Straight Arrow Connector 18">
            <a:extLst>
              <a:ext uri="{FF2B5EF4-FFF2-40B4-BE49-F238E27FC236}">
                <a16:creationId xmlns:a16="http://schemas.microsoft.com/office/drawing/2014/main" id="{4BE9BD40-1D83-42E1-8315-29F977E1E1AE}"/>
              </a:ext>
            </a:extLst>
          </p:cNvPr>
          <p:cNvCxnSpPr>
            <a:cxnSpLocks/>
          </p:cNvCxnSpPr>
          <p:nvPr/>
        </p:nvCxnSpPr>
        <p:spPr>
          <a:xfrm>
            <a:off x="2513617" y="4073409"/>
            <a:ext cx="1017917"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B330CCC6-D6E8-F12A-D98F-0C7BA8CDE2F9}"/>
              </a:ext>
            </a:extLst>
          </p:cNvPr>
          <p:cNvSpPr txBox="1"/>
          <p:nvPr/>
        </p:nvSpPr>
        <p:spPr>
          <a:xfrm>
            <a:off x="2448918" y="4073409"/>
            <a:ext cx="1147313" cy="400110"/>
          </a:xfrm>
          <a:prstGeom prst="rect">
            <a:avLst/>
          </a:prstGeom>
          <a:noFill/>
        </p:spPr>
        <p:txBody>
          <a:bodyPr wrap="square" rtlCol="0">
            <a:spAutoFit/>
          </a:bodyPr>
          <a:lstStyle/>
          <a:p>
            <a:pPr algn="ctr"/>
            <a:r>
              <a:rPr lang="en-US" sz="2000" dirty="0"/>
              <a:t>2.8 eV</a:t>
            </a:r>
          </a:p>
        </p:txBody>
      </p:sp>
      <p:sp>
        <p:nvSpPr>
          <p:cNvPr id="21" name="TextBox 20">
            <a:extLst>
              <a:ext uri="{FF2B5EF4-FFF2-40B4-BE49-F238E27FC236}">
                <a16:creationId xmlns:a16="http://schemas.microsoft.com/office/drawing/2014/main" id="{7905368F-B449-8189-3F57-0822B9CBE65C}"/>
              </a:ext>
            </a:extLst>
          </p:cNvPr>
          <p:cNvSpPr txBox="1"/>
          <p:nvPr/>
        </p:nvSpPr>
        <p:spPr>
          <a:xfrm>
            <a:off x="593455" y="1346908"/>
            <a:ext cx="2938079" cy="369332"/>
          </a:xfrm>
          <a:prstGeom prst="rect">
            <a:avLst/>
          </a:prstGeom>
          <a:solidFill>
            <a:schemeClr val="accent3"/>
          </a:solidFill>
        </p:spPr>
        <p:txBody>
          <a:bodyPr wrap="square" rtlCol="0">
            <a:spAutoFit/>
          </a:bodyPr>
          <a:lstStyle/>
          <a:p>
            <a:r>
              <a:rPr lang="en-US" dirty="0">
                <a:solidFill>
                  <a:schemeClr val="bg1"/>
                </a:solidFill>
              </a:rPr>
              <a:t>Applying U=4 to Ce 4f only</a:t>
            </a:r>
          </a:p>
        </p:txBody>
      </p:sp>
      <p:cxnSp>
        <p:nvCxnSpPr>
          <p:cNvPr id="15" name="Straight Arrow Connector 14">
            <a:extLst>
              <a:ext uri="{FF2B5EF4-FFF2-40B4-BE49-F238E27FC236}">
                <a16:creationId xmlns:a16="http://schemas.microsoft.com/office/drawing/2014/main" id="{269F5F0B-0A8F-F870-2D68-1DE1D93D86FE}"/>
              </a:ext>
            </a:extLst>
          </p:cNvPr>
          <p:cNvCxnSpPr>
            <a:cxnSpLocks/>
          </p:cNvCxnSpPr>
          <p:nvPr/>
        </p:nvCxnSpPr>
        <p:spPr>
          <a:xfrm>
            <a:off x="2529911" y="3901490"/>
            <a:ext cx="1563787" cy="0"/>
          </a:xfrm>
          <a:prstGeom prst="straightConnector1">
            <a:avLst/>
          </a:prstGeom>
          <a:ln w="38100" cap="flat">
            <a:miter lim="800000"/>
            <a:headEnd type="arrow"/>
            <a:tailEnd type="arrow"/>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568B2448-2752-084F-39B9-070638912B00}"/>
              </a:ext>
            </a:extLst>
          </p:cNvPr>
          <p:cNvSpPr txBox="1"/>
          <p:nvPr/>
        </p:nvSpPr>
        <p:spPr>
          <a:xfrm>
            <a:off x="2946385" y="3538079"/>
            <a:ext cx="1147313" cy="400110"/>
          </a:xfrm>
          <a:prstGeom prst="rect">
            <a:avLst/>
          </a:prstGeom>
          <a:noFill/>
        </p:spPr>
        <p:txBody>
          <a:bodyPr wrap="square" rtlCol="0">
            <a:spAutoFit/>
          </a:bodyPr>
          <a:lstStyle/>
          <a:p>
            <a:pPr algn="ctr"/>
            <a:r>
              <a:rPr lang="en-US" sz="2000" dirty="0"/>
              <a:t>4.4 eV</a:t>
            </a:r>
          </a:p>
        </p:txBody>
      </p:sp>
      <p:sp>
        <p:nvSpPr>
          <p:cNvPr id="26" name="TextBox 25">
            <a:extLst>
              <a:ext uri="{FF2B5EF4-FFF2-40B4-BE49-F238E27FC236}">
                <a16:creationId xmlns:a16="http://schemas.microsoft.com/office/drawing/2014/main" id="{1258C016-4272-C78E-6E0C-E55148F5082B}"/>
              </a:ext>
            </a:extLst>
          </p:cNvPr>
          <p:cNvSpPr txBox="1"/>
          <p:nvPr/>
        </p:nvSpPr>
        <p:spPr>
          <a:xfrm>
            <a:off x="7001037" y="1060046"/>
            <a:ext cx="3883572" cy="646331"/>
          </a:xfrm>
          <a:prstGeom prst="rect">
            <a:avLst/>
          </a:prstGeom>
          <a:solidFill>
            <a:schemeClr val="accent3"/>
          </a:solidFill>
        </p:spPr>
        <p:txBody>
          <a:bodyPr wrap="square" rtlCol="0">
            <a:spAutoFit/>
          </a:bodyPr>
          <a:lstStyle/>
          <a:p>
            <a:r>
              <a:rPr lang="en-US" dirty="0">
                <a:solidFill>
                  <a:schemeClr val="bg1"/>
                </a:solidFill>
              </a:rPr>
              <a:t>Applying U values from linear response to O 2p, Y 4d and Ce 4f</a:t>
            </a:r>
          </a:p>
        </p:txBody>
      </p:sp>
    </p:spTree>
    <p:extLst>
      <p:ext uri="{BB962C8B-B14F-4D97-AF65-F5344CB8AC3E}">
        <p14:creationId xmlns:p14="http://schemas.microsoft.com/office/powerpoint/2010/main" val="169116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BDF48-CF3D-E76B-E33A-B834E06C7A5E}"/>
              </a:ext>
            </a:extLst>
          </p:cNvPr>
          <p:cNvSpPr>
            <a:spLocks noGrp="1"/>
          </p:cNvSpPr>
          <p:nvPr>
            <p:ph sz="quarter" idx="13"/>
          </p:nvPr>
        </p:nvSpPr>
        <p:spPr>
          <a:xfrm>
            <a:off x="124691" y="1387547"/>
            <a:ext cx="5971310" cy="4395568"/>
          </a:xfrm>
        </p:spPr>
        <p:txBody>
          <a:bodyPr/>
          <a:lstStyle/>
          <a:p>
            <a:pPr marL="0" indent="0">
              <a:buNone/>
            </a:pPr>
            <a:r>
              <a:rPr lang="en-US" b="1" dirty="0">
                <a:solidFill>
                  <a:schemeClr val="accent3"/>
                </a:solidFill>
              </a:rPr>
              <a:t>Liechtenstein (rotationally invariant) formulation:</a:t>
            </a:r>
          </a:p>
          <a:p>
            <a:r>
              <a:rPr lang="en-US" dirty="0"/>
              <a:t>Introduced in 1995 as an improvement to the original (rotationally variant/Anisimov) formulation.</a:t>
            </a:r>
          </a:p>
          <a:p>
            <a:r>
              <a:rPr lang="en-US" dirty="0"/>
              <a:t>Explicitly models the </a:t>
            </a:r>
            <a:r>
              <a:rPr lang="en-US" i="1" dirty="0"/>
              <a:t>U</a:t>
            </a:r>
            <a:r>
              <a:rPr lang="en-US" dirty="0"/>
              <a:t> and </a:t>
            </a:r>
            <a:r>
              <a:rPr lang="en-US" i="1" dirty="0"/>
              <a:t>J</a:t>
            </a:r>
            <a:r>
              <a:rPr lang="en-US" dirty="0"/>
              <a:t> parameters.</a:t>
            </a:r>
          </a:p>
          <a:p>
            <a:r>
              <a:rPr lang="en-US" dirty="0"/>
              <a:t>Seldon sees use.</a:t>
            </a:r>
          </a:p>
        </p:txBody>
      </p:sp>
      <p:sp>
        <p:nvSpPr>
          <p:cNvPr id="4" name="Title 3">
            <a:extLst>
              <a:ext uri="{FF2B5EF4-FFF2-40B4-BE49-F238E27FC236}">
                <a16:creationId xmlns:a16="http://schemas.microsoft.com/office/drawing/2014/main" id="{D8B6417B-0A41-625E-BBCA-7D23C05163BD}"/>
              </a:ext>
            </a:extLst>
          </p:cNvPr>
          <p:cNvSpPr>
            <a:spLocks noGrp="1"/>
          </p:cNvSpPr>
          <p:nvPr>
            <p:ph type="title"/>
          </p:nvPr>
        </p:nvSpPr>
        <p:spPr/>
        <p:txBody>
          <a:bodyPr/>
          <a:lstStyle/>
          <a:p>
            <a:r>
              <a:rPr lang="en-US" dirty="0"/>
              <a:t>Liechtenstein and </a:t>
            </a:r>
            <a:r>
              <a:rPr lang="en-US" dirty="0" err="1"/>
              <a:t>Dudarev</a:t>
            </a:r>
            <a:r>
              <a:rPr lang="en-US" dirty="0"/>
              <a:t> implementations</a:t>
            </a:r>
          </a:p>
        </p:txBody>
      </p:sp>
      <p:sp>
        <p:nvSpPr>
          <p:cNvPr id="5" name="Footer Placeholder 4">
            <a:extLst>
              <a:ext uri="{FF2B5EF4-FFF2-40B4-BE49-F238E27FC236}">
                <a16:creationId xmlns:a16="http://schemas.microsoft.com/office/drawing/2014/main" id="{A9685C98-559C-F983-5DDD-A6735EB90F5B}"/>
              </a:ext>
            </a:extLst>
          </p:cNvPr>
          <p:cNvSpPr>
            <a:spLocks noGrp="1"/>
          </p:cNvSpPr>
          <p:nvPr>
            <p:ph type="ftr" sz="quarter" idx="11"/>
          </p:nvPr>
        </p:nvSpPr>
        <p:spPr>
          <a:xfrm>
            <a:off x="479375" y="6356350"/>
            <a:ext cx="6170807" cy="365125"/>
          </a:xfrm>
        </p:spPr>
        <p:txBody>
          <a:bodyPr/>
          <a:lstStyle/>
          <a:p>
            <a:r>
              <a:rPr lang="en-GB" sz="1400" b="0" i="0" u="none" strike="noStrike" dirty="0">
                <a:solidFill>
                  <a:srgbClr val="000000"/>
                </a:solidFill>
                <a:effectLst/>
              </a:rPr>
              <a:t>A. I. Liechtenstein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1995, </a:t>
            </a:r>
            <a:r>
              <a:rPr lang="en-GB" sz="1400" b="1" i="0" u="none" strike="noStrike" dirty="0">
                <a:solidFill>
                  <a:srgbClr val="000000"/>
                </a:solidFill>
                <a:effectLst/>
              </a:rPr>
              <a:t>52</a:t>
            </a:r>
            <a:r>
              <a:rPr lang="en-GB" sz="1400" b="0" i="0" u="none" strike="noStrike" dirty="0">
                <a:solidFill>
                  <a:srgbClr val="000000"/>
                </a:solidFill>
                <a:effectLst/>
              </a:rPr>
              <a:t>. </a:t>
            </a:r>
          </a:p>
          <a:p>
            <a:r>
              <a:rPr lang="en-GB" sz="1400" b="0" i="0" u="none" strike="noStrike" dirty="0">
                <a:solidFill>
                  <a:srgbClr val="000000"/>
                </a:solidFill>
                <a:effectLst/>
              </a:rPr>
              <a:t>S. L. </a:t>
            </a:r>
            <a:r>
              <a:rPr lang="en-GB" sz="1400" b="0" i="0" u="none" strike="noStrike" dirty="0" err="1">
                <a:solidFill>
                  <a:srgbClr val="000000"/>
                </a:solidFill>
                <a:effectLst/>
              </a:rPr>
              <a:t>Dudarev</a:t>
            </a:r>
            <a:r>
              <a:rPr lang="en-GB" sz="1400" b="0" i="0" u="none" strike="noStrike" dirty="0">
                <a:solidFill>
                  <a:srgbClr val="000000"/>
                </a:solidFill>
                <a:effectLst/>
              </a:rPr>
              <a:t>, G. A. </a:t>
            </a:r>
            <a:r>
              <a:rPr lang="en-GB" sz="1400" b="0" i="0" u="none" strike="noStrike" dirty="0" err="1">
                <a:solidFill>
                  <a:srgbClr val="000000"/>
                </a:solidFill>
                <a:effectLst/>
              </a:rPr>
              <a:t>Botton</a:t>
            </a:r>
            <a:r>
              <a:rPr lang="en-GB" sz="1400" b="0" i="0" u="none" strike="noStrike" dirty="0">
                <a:solidFill>
                  <a:srgbClr val="000000"/>
                </a:solidFill>
                <a:effectLst/>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1998, </a:t>
            </a:r>
            <a:r>
              <a:rPr lang="en-GB" sz="1400" b="1" i="0" u="none" strike="noStrike" dirty="0">
                <a:solidFill>
                  <a:srgbClr val="000000"/>
                </a:solidFill>
                <a:effectLst/>
              </a:rPr>
              <a:t>57</a:t>
            </a:r>
            <a:r>
              <a:rPr lang="en-GB" sz="1400" b="0" i="0" u="none" strike="noStrike" dirty="0">
                <a:solidFill>
                  <a:srgbClr val="000000"/>
                </a:solidFill>
                <a:effectLst/>
              </a:rPr>
              <a:t>, 1505–1509.</a:t>
            </a:r>
          </a:p>
        </p:txBody>
      </p:sp>
      <p:sp>
        <p:nvSpPr>
          <p:cNvPr id="7" name="Content Placeholder 2">
            <a:extLst>
              <a:ext uri="{FF2B5EF4-FFF2-40B4-BE49-F238E27FC236}">
                <a16:creationId xmlns:a16="http://schemas.microsoft.com/office/drawing/2014/main" id="{51E98A1E-1991-C50B-589B-BB1FEE15DCE4}"/>
              </a:ext>
            </a:extLst>
          </p:cNvPr>
          <p:cNvSpPr txBox="1">
            <a:spLocks/>
          </p:cNvSpPr>
          <p:nvPr/>
        </p:nvSpPr>
        <p:spPr>
          <a:xfrm>
            <a:off x="6095999" y="1387547"/>
            <a:ext cx="5971310" cy="4395568"/>
          </a:xfrm>
          <a:prstGeom prst="rect">
            <a:avLst/>
          </a:prstGeom>
        </p:spPr>
        <p:txBody>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lang="en-GB" sz="2800" kern="1200" baseline="0" smtClean="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err="1">
                <a:solidFill>
                  <a:schemeClr val="accent6"/>
                </a:solidFill>
              </a:rPr>
              <a:t>Dudarev</a:t>
            </a:r>
            <a:r>
              <a:rPr lang="en-US" b="1" dirty="0">
                <a:solidFill>
                  <a:schemeClr val="accent6"/>
                </a:solidFill>
              </a:rPr>
              <a:t> (simplified) formulation:</a:t>
            </a:r>
          </a:p>
          <a:p>
            <a:r>
              <a:rPr lang="en-US" dirty="0"/>
              <a:t>‘Simplified’ relative to the Liechtenstein formulation.</a:t>
            </a:r>
          </a:p>
          <a:p>
            <a:r>
              <a:rPr lang="en-US" dirty="0"/>
              <a:t>Introduced in 1998.</a:t>
            </a:r>
          </a:p>
          <a:p>
            <a:r>
              <a:rPr lang="en-US" dirty="0"/>
              <a:t>Models the </a:t>
            </a:r>
            <a:r>
              <a:rPr lang="en-US" i="1" dirty="0"/>
              <a:t>U</a:t>
            </a:r>
            <a:r>
              <a:rPr lang="en-US" dirty="0"/>
              <a:t> and </a:t>
            </a:r>
            <a:r>
              <a:rPr lang="en-US" i="1" dirty="0"/>
              <a:t>J</a:t>
            </a:r>
            <a:r>
              <a:rPr lang="en-US" dirty="0"/>
              <a:t> parameters as </a:t>
            </a:r>
            <a:r>
              <a:rPr lang="en-US" i="1" dirty="0" err="1"/>
              <a:t>U</a:t>
            </a:r>
            <a:r>
              <a:rPr lang="en-US" i="1" baseline="-25000" dirty="0" err="1"/>
              <a:t>eff</a:t>
            </a:r>
            <a:r>
              <a:rPr lang="en-US" dirty="0"/>
              <a:t>.</a:t>
            </a:r>
          </a:p>
          <a:p>
            <a:r>
              <a:rPr lang="en-US" dirty="0"/>
              <a:t>Preferred DFT+U formulation.</a:t>
            </a:r>
          </a:p>
        </p:txBody>
      </p:sp>
    </p:spTree>
    <p:extLst>
      <p:ext uri="{BB962C8B-B14F-4D97-AF65-F5344CB8AC3E}">
        <p14:creationId xmlns:p14="http://schemas.microsoft.com/office/powerpoint/2010/main" val="170518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ar chart, histogram&#10;&#10;Description automatically generated">
            <a:extLst>
              <a:ext uri="{FF2B5EF4-FFF2-40B4-BE49-F238E27FC236}">
                <a16:creationId xmlns:a16="http://schemas.microsoft.com/office/drawing/2014/main" id="{7BEBCA6D-91C6-F783-687D-1272137FB49D}"/>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5546"/>
          <a:stretch/>
        </p:blipFill>
        <p:spPr>
          <a:xfrm>
            <a:off x="6617912" y="1521616"/>
            <a:ext cx="4759839" cy="4575087"/>
          </a:xfrm>
        </p:spPr>
      </p:pic>
      <p:sp>
        <p:nvSpPr>
          <p:cNvPr id="3" name="Title 2">
            <a:extLst>
              <a:ext uri="{FF2B5EF4-FFF2-40B4-BE49-F238E27FC236}">
                <a16:creationId xmlns:a16="http://schemas.microsoft.com/office/drawing/2014/main" id="{C72F7FF9-559E-47E8-CEC2-DDFDD5CD84A7}"/>
              </a:ext>
            </a:extLst>
          </p:cNvPr>
          <p:cNvSpPr>
            <a:spLocks noGrp="1"/>
          </p:cNvSpPr>
          <p:nvPr>
            <p:ph type="title"/>
          </p:nvPr>
        </p:nvSpPr>
        <p:spPr/>
        <p:txBody>
          <a:bodyPr/>
          <a:lstStyle/>
          <a:p>
            <a:r>
              <a:rPr lang="en-US" dirty="0" err="1"/>
              <a:t>Dudarev</a:t>
            </a:r>
            <a:r>
              <a:rPr lang="en-US" dirty="0"/>
              <a:t> vs. Liechtenstein formulations and metastability issues</a:t>
            </a:r>
          </a:p>
        </p:txBody>
      </p:sp>
      <p:sp>
        <p:nvSpPr>
          <p:cNvPr id="4" name="Footer Placeholder 3">
            <a:extLst>
              <a:ext uri="{FF2B5EF4-FFF2-40B4-BE49-F238E27FC236}">
                <a16:creationId xmlns:a16="http://schemas.microsoft.com/office/drawing/2014/main" id="{B04A89E1-5AA0-CBED-D427-9611C9AEA756}"/>
              </a:ext>
            </a:extLst>
          </p:cNvPr>
          <p:cNvSpPr>
            <a:spLocks noGrp="1"/>
          </p:cNvSpPr>
          <p:nvPr>
            <p:ph type="ftr" sz="quarter" idx="11"/>
          </p:nvPr>
        </p:nvSpPr>
        <p:spPr/>
        <p:txBody>
          <a:bodyPr/>
          <a:lstStyle/>
          <a:p>
            <a:endParaRPr lang="en-GB" dirty="0"/>
          </a:p>
        </p:txBody>
      </p:sp>
      <p:pic>
        <p:nvPicPr>
          <p:cNvPr id="5" name="Picture 4">
            <a:extLst>
              <a:ext uri="{FF2B5EF4-FFF2-40B4-BE49-F238E27FC236}">
                <a16:creationId xmlns:a16="http://schemas.microsoft.com/office/drawing/2014/main" id="{C152E234-60C5-4E79-7A77-0F67D1136D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14249" y="1519860"/>
            <a:ext cx="4664934" cy="45501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8AED5D-DFD4-0BC7-48D6-A41D60B0CB8C}"/>
              </a:ext>
            </a:extLst>
          </p:cNvPr>
          <p:cNvSpPr txBox="1"/>
          <p:nvPr/>
        </p:nvSpPr>
        <p:spPr>
          <a:xfrm>
            <a:off x="1377390" y="1060606"/>
            <a:ext cx="3538651" cy="461665"/>
          </a:xfrm>
          <a:prstGeom prst="rect">
            <a:avLst/>
          </a:prstGeom>
          <a:solidFill>
            <a:schemeClr val="accent3"/>
          </a:solidFill>
        </p:spPr>
        <p:txBody>
          <a:bodyPr wrap="square" rtlCol="0">
            <a:spAutoFit/>
          </a:bodyPr>
          <a:lstStyle/>
          <a:p>
            <a:pPr algn="ctr"/>
            <a:r>
              <a:rPr lang="en-US" sz="2400" dirty="0" err="1">
                <a:solidFill>
                  <a:schemeClr val="bg1"/>
                </a:solidFill>
              </a:rPr>
              <a:t>YAG:Ce</a:t>
            </a:r>
            <a:r>
              <a:rPr lang="en-US" sz="2400" dirty="0">
                <a:solidFill>
                  <a:schemeClr val="bg1"/>
                </a:solidFill>
              </a:rPr>
              <a:t> (Ce 4f-subshell)</a:t>
            </a:r>
            <a:endParaRPr lang="en-US" sz="2000" dirty="0">
              <a:solidFill>
                <a:schemeClr val="bg1"/>
              </a:solidFill>
            </a:endParaRPr>
          </a:p>
        </p:txBody>
      </p:sp>
      <p:sp>
        <p:nvSpPr>
          <p:cNvPr id="9" name="TextBox 8">
            <a:extLst>
              <a:ext uri="{FF2B5EF4-FFF2-40B4-BE49-F238E27FC236}">
                <a16:creationId xmlns:a16="http://schemas.microsoft.com/office/drawing/2014/main" id="{B7F1F9F8-909A-EB8A-6E91-197185450681}"/>
              </a:ext>
            </a:extLst>
          </p:cNvPr>
          <p:cNvSpPr txBox="1"/>
          <p:nvPr/>
        </p:nvSpPr>
        <p:spPr>
          <a:xfrm>
            <a:off x="7437621" y="1055235"/>
            <a:ext cx="3120420" cy="461665"/>
          </a:xfrm>
          <a:prstGeom prst="rect">
            <a:avLst/>
          </a:prstGeom>
          <a:solidFill>
            <a:schemeClr val="accent3"/>
          </a:solidFill>
        </p:spPr>
        <p:txBody>
          <a:bodyPr wrap="square" rtlCol="0">
            <a:spAutoFit/>
          </a:bodyPr>
          <a:lstStyle/>
          <a:p>
            <a:pPr algn="ctr"/>
            <a:r>
              <a:rPr lang="en-US" sz="2400" dirty="0" err="1">
                <a:solidFill>
                  <a:schemeClr val="bg1"/>
                </a:solidFill>
              </a:rPr>
              <a:t>NiO</a:t>
            </a:r>
            <a:r>
              <a:rPr lang="en-US" sz="2400" dirty="0">
                <a:solidFill>
                  <a:schemeClr val="bg1"/>
                </a:solidFill>
              </a:rPr>
              <a:t> (Ni 3d-subshell)</a:t>
            </a:r>
            <a:endParaRPr lang="en-US" sz="2000" dirty="0">
              <a:solidFill>
                <a:schemeClr val="bg1"/>
              </a:solidFill>
            </a:endParaRPr>
          </a:p>
        </p:txBody>
      </p:sp>
    </p:spTree>
    <p:extLst>
      <p:ext uri="{BB962C8B-B14F-4D97-AF65-F5344CB8AC3E}">
        <p14:creationId xmlns:p14="http://schemas.microsoft.com/office/powerpoint/2010/main" val="34027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ar chart, histogram&#10;&#10;Description automatically generated">
            <a:extLst>
              <a:ext uri="{FF2B5EF4-FFF2-40B4-BE49-F238E27FC236}">
                <a16:creationId xmlns:a16="http://schemas.microsoft.com/office/drawing/2014/main" id="{7BEBCA6D-91C6-F783-687D-1272137FB49D}"/>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5546"/>
          <a:stretch/>
        </p:blipFill>
        <p:spPr>
          <a:xfrm>
            <a:off x="6617912" y="1521616"/>
            <a:ext cx="4759839" cy="4575087"/>
          </a:xfrm>
        </p:spPr>
      </p:pic>
      <p:sp>
        <p:nvSpPr>
          <p:cNvPr id="3" name="Title 2">
            <a:extLst>
              <a:ext uri="{FF2B5EF4-FFF2-40B4-BE49-F238E27FC236}">
                <a16:creationId xmlns:a16="http://schemas.microsoft.com/office/drawing/2014/main" id="{C72F7FF9-559E-47E8-CEC2-DDFDD5CD84A7}"/>
              </a:ext>
            </a:extLst>
          </p:cNvPr>
          <p:cNvSpPr>
            <a:spLocks noGrp="1"/>
          </p:cNvSpPr>
          <p:nvPr>
            <p:ph type="title"/>
          </p:nvPr>
        </p:nvSpPr>
        <p:spPr/>
        <p:txBody>
          <a:bodyPr/>
          <a:lstStyle/>
          <a:p>
            <a:r>
              <a:rPr lang="en-US" dirty="0" err="1"/>
              <a:t>Dudarev</a:t>
            </a:r>
            <a:r>
              <a:rPr lang="en-US" dirty="0"/>
              <a:t> vs. Liechtenstein formulations and metastability issues</a:t>
            </a:r>
          </a:p>
        </p:txBody>
      </p:sp>
      <p:sp>
        <p:nvSpPr>
          <p:cNvPr id="4" name="Footer Placeholder 3">
            <a:extLst>
              <a:ext uri="{FF2B5EF4-FFF2-40B4-BE49-F238E27FC236}">
                <a16:creationId xmlns:a16="http://schemas.microsoft.com/office/drawing/2014/main" id="{B04A89E1-5AA0-CBED-D427-9611C9AEA756}"/>
              </a:ext>
            </a:extLst>
          </p:cNvPr>
          <p:cNvSpPr>
            <a:spLocks noGrp="1"/>
          </p:cNvSpPr>
          <p:nvPr>
            <p:ph type="ftr" sz="quarter" idx="11"/>
          </p:nvPr>
        </p:nvSpPr>
        <p:spPr/>
        <p:txBody>
          <a:bodyPr/>
          <a:lstStyle/>
          <a:p>
            <a:endParaRPr lang="en-GB" dirty="0"/>
          </a:p>
        </p:txBody>
      </p:sp>
      <p:pic>
        <p:nvPicPr>
          <p:cNvPr id="5" name="Picture 4">
            <a:extLst>
              <a:ext uri="{FF2B5EF4-FFF2-40B4-BE49-F238E27FC236}">
                <a16:creationId xmlns:a16="http://schemas.microsoft.com/office/drawing/2014/main" id="{C152E234-60C5-4E79-7A77-0F67D1136D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14249" y="1519860"/>
            <a:ext cx="4664934" cy="45501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8AED5D-DFD4-0BC7-48D6-A41D60B0CB8C}"/>
              </a:ext>
            </a:extLst>
          </p:cNvPr>
          <p:cNvSpPr txBox="1"/>
          <p:nvPr/>
        </p:nvSpPr>
        <p:spPr>
          <a:xfrm>
            <a:off x="1377390" y="1060606"/>
            <a:ext cx="3538651" cy="461665"/>
          </a:xfrm>
          <a:prstGeom prst="rect">
            <a:avLst/>
          </a:prstGeom>
          <a:solidFill>
            <a:schemeClr val="accent3"/>
          </a:solidFill>
        </p:spPr>
        <p:txBody>
          <a:bodyPr wrap="square" rtlCol="0">
            <a:spAutoFit/>
          </a:bodyPr>
          <a:lstStyle/>
          <a:p>
            <a:pPr algn="ctr"/>
            <a:r>
              <a:rPr lang="en-US" sz="2400" dirty="0" err="1">
                <a:solidFill>
                  <a:schemeClr val="bg1"/>
                </a:solidFill>
              </a:rPr>
              <a:t>YAG:Ce</a:t>
            </a:r>
            <a:r>
              <a:rPr lang="en-US" sz="2400" dirty="0">
                <a:solidFill>
                  <a:schemeClr val="bg1"/>
                </a:solidFill>
              </a:rPr>
              <a:t> (Ce 4f-subshell)</a:t>
            </a:r>
            <a:endParaRPr lang="en-US" sz="2000" dirty="0">
              <a:solidFill>
                <a:schemeClr val="bg1"/>
              </a:solidFill>
            </a:endParaRPr>
          </a:p>
        </p:txBody>
      </p:sp>
      <p:sp>
        <p:nvSpPr>
          <p:cNvPr id="9" name="TextBox 8">
            <a:extLst>
              <a:ext uri="{FF2B5EF4-FFF2-40B4-BE49-F238E27FC236}">
                <a16:creationId xmlns:a16="http://schemas.microsoft.com/office/drawing/2014/main" id="{B7F1F9F8-909A-EB8A-6E91-197185450681}"/>
              </a:ext>
            </a:extLst>
          </p:cNvPr>
          <p:cNvSpPr txBox="1"/>
          <p:nvPr/>
        </p:nvSpPr>
        <p:spPr>
          <a:xfrm>
            <a:off x="7437621" y="1055235"/>
            <a:ext cx="3120420" cy="461665"/>
          </a:xfrm>
          <a:prstGeom prst="rect">
            <a:avLst/>
          </a:prstGeom>
          <a:solidFill>
            <a:schemeClr val="accent3"/>
          </a:solidFill>
        </p:spPr>
        <p:txBody>
          <a:bodyPr wrap="square" rtlCol="0">
            <a:spAutoFit/>
          </a:bodyPr>
          <a:lstStyle/>
          <a:p>
            <a:pPr algn="ctr"/>
            <a:r>
              <a:rPr lang="en-US" sz="2400" dirty="0" err="1">
                <a:solidFill>
                  <a:schemeClr val="bg1"/>
                </a:solidFill>
              </a:rPr>
              <a:t>NiO</a:t>
            </a:r>
            <a:r>
              <a:rPr lang="en-US" sz="2400" dirty="0">
                <a:solidFill>
                  <a:schemeClr val="bg1"/>
                </a:solidFill>
              </a:rPr>
              <a:t> (Ni 3d-subshell)</a:t>
            </a:r>
            <a:endParaRPr lang="en-US" sz="2000" dirty="0">
              <a:solidFill>
                <a:schemeClr val="bg1"/>
              </a:solidFill>
            </a:endParaRPr>
          </a:p>
        </p:txBody>
      </p:sp>
      <p:sp>
        <p:nvSpPr>
          <p:cNvPr id="11" name="TextBox 10">
            <a:extLst>
              <a:ext uri="{FF2B5EF4-FFF2-40B4-BE49-F238E27FC236}">
                <a16:creationId xmlns:a16="http://schemas.microsoft.com/office/drawing/2014/main" id="{66A2F6C7-B186-E8F9-EF00-2522BBE16068}"/>
              </a:ext>
            </a:extLst>
          </p:cNvPr>
          <p:cNvSpPr txBox="1"/>
          <p:nvPr/>
        </p:nvSpPr>
        <p:spPr>
          <a:xfrm>
            <a:off x="3058289" y="6097406"/>
            <a:ext cx="6075421" cy="707886"/>
          </a:xfrm>
          <a:prstGeom prst="rect">
            <a:avLst/>
          </a:prstGeom>
          <a:solidFill>
            <a:schemeClr val="accent6"/>
          </a:solidFill>
        </p:spPr>
        <p:txBody>
          <a:bodyPr wrap="square" rtlCol="0">
            <a:spAutoFit/>
          </a:bodyPr>
          <a:lstStyle/>
          <a:p>
            <a:pPr algn="ctr"/>
            <a:r>
              <a:rPr lang="en-US" sz="2000" dirty="0">
                <a:solidFill>
                  <a:schemeClr val="bg1"/>
                </a:solidFill>
              </a:rPr>
              <a:t>The differences for </a:t>
            </a:r>
            <a:r>
              <a:rPr lang="en-US" sz="2000" dirty="0" err="1">
                <a:solidFill>
                  <a:schemeClr val="bg1"/>
                </a:solidFill>
              </a:rPr>
              <a:t>YAG:Ce</a:t>
            </a:r>
            <a:r>
              <a:rPr lang="en-US" sz="2000" dirty="0">
                <a:solidFill>
                  <a:schemeClr val="bg1"/>
                </a:solidFill>
              </a:rPr>
              <a:t> are due to convergence to different states for a given U value.</a:t>
            </a:r>
            <a:endParaRPr lang="en-US" dirty="0">
              <a:solidFill>
                <a:schemeClr val="bg1"/>
              </a:solidFill>
            </a:endParaRPr>
          </a:p>
        </p:txBody>
      </p:sp>
    </p:spTree>
    <p:extLst>
      <p:ext uri="{BB962C8B-B14F-4D97-AF65-F5344CB8AC3E}">
        <p14:creationId xmlns:p14="http://schemas.microsoft.com/office/powerpoint/2010/main" val="1332847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C073B0-E253-1EBE-5288-2D088B33C052}"/>
              </a:ext>
            </a:extLst>
          </p:cNvPr>
          <p:cNvSpPr>
            <a:spLocks noGrp="1"/>
          </p:cNvSpPr>
          <p:nvPr>
            <p:ph type="title"/>
          </p:nvPr>
        </p:nvSpPr>
        <p:spPr/>
        <p:txBody>
          <a:bodyPr/>
          <a:lstStyle/>
          <a:p>
            <a:r>
              <a:rPr lang="en-US" dirty="0"/>
              <a:t>U-ramping – </a:t>
            </a:r>
            <a:r>
              <a:rPr lang="en-US" dirty="0" err="1"/>
              <a:t>Meredig</a:t>
            </a:r>
            <a:r>
              <a:rPr lang="en-US" dirty="0"/>
              <a:t> </a:t>
            </a:r>
            <a:r>
              <a:rPr lang="en-US" i="1" dirty="0"/>
              <a:t>et al.</a:t>
            </a:r>
            <a:endParaRPr lang="en-US" dirty="0"/>
          </a:p>
        </p:txBody>
      </p:sp>
      <p:sp>
        <p:nvSpPr>
          <p:cNvPr id="4" name="Footer Placeholder 3">
            <a:extLst>
              <a:ext uri="{FF2B5EF4-FFF2-40B4-BE49-F238E27FC236}">
                <a16:creationId xmlns:a16="http://schemas.microsoft.com/office/drawing/2014/main" id="{9ACDBE7B-419A-E3F1-B00D-D05DE0013BDD}"/>
              </a:ext>
            </a:extLst>
          </p:cNvPr>
          <p:cNvSpPr>
            <a:spLocks noGrp="1"/>
          </p:cNvSpPr>
          <p:nvPr>
            <p:ph type="ftr" sz="quarter" idx="11"/>
          </p:nvPr>
        </p:nvSpPr>
        <p:spPr/>
        <p:txBody>
          <a:bodyPr/>
          <a:lstStyle/>
          <a:p>
            <a:r>
              <a:rPr lang="en-GB" sz="1400" b="0" i="0" u="none" strike="noStrike" dirty="0">
                <a:solidFill>
                  <a:srgbClr val="000000"/>
                </a:solidFill>
                <a:effectLst/>
              </a:rPr>
              <a:t>B. </a:t>
            </a:r>
            <a:r>
              <a:rPr lang="en-GB" sz="1400" b="0" i="0" u="none" strike="noStrike" dirty="0" err="1">
                <a:solidFill>
                  <a:srgbClr val="000000"/>
                </a:solidFill>
                <a:effectLst/>
              </a:rPr>
              <a:t>Meredig</a:t>
            </a:r>
            <a:r>
              <a:rPr lang="en-GB" sz="1400" dirty="0">
                <a:solidFill>
                  <a:srgbClr val="000000"/>
                </a:solidFill>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p:txBody>
      </p:sp>
      <p:pic>
        <p:nvPicPr>
          <p:cNvPr id="8" name="Picture 7" descr="Figure 3">
            <a:extLst>
              <a:ext uri="{FF2B5EF4-FFF2-40B4-BE49-F238E27FC236}">
                <a16:creationId xmlns:a16="http://schemas.microsoft.com/office/drawing/2014/main" id="{90EC5CF6-F69C-9347-51FA-4A5C53E9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63" y="2273516"/>
            <a:ext cx="5634106" cy="307622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igure 2">
            <a:extLst>
              <a:ext uri="{FF2B5EF4-FFF2-40B4-BE49-F238E27FC236}">
                <a16:creationId xmlns:a16="http://schemas.microsoft.com/office/drawing/2014/main" id="{B05070A0-AB9A-BCD5-3ADD-37DD9A07EE9A}"/>
              </a:ext>
            </a:extLst>
          </p:cNvPr>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rcRect t="48860" r="50187"/>
          <a:stretch/>
        </p:blipFill>
        <p:spPr bwMode="auto">
          <a:xfrm>
            <a:off x="6804927" y="1526127"/>
            <a:ext cx="4635286" cy="23603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3A14E45-FD29-DE30-A675-884B8C9BFBE4}"/>
              </a:ext>
            </a:extLst>
          </p:cNvPr>
          <p:cNvSpPr txBox="1"/>
          <p:nvPr/>
        </p:nvSpPr>
        <p:spPr>
          <a:xfrm>
            <a:off x="703315" y="1064462"/>
            <a:ext cx="11033759" cy="461665"/>
          </a:xfrm>
          <a:prstGeom prst="rect">
            <a:avLst/>
          </a:prstGeom>
          <a:solidFill>
            <a:schemeClr val="accent3"/>
          </a:solidFill>
        </p:spPr>
        <p:txBody>
          <a:bodyPr wrap="square" rtlCol="0">
            <a:spAutoFit/>
          </a:bodyPr>
          <a:lstStyle/>
          <a:p>
            <a:pPr algn="ctr"/>
            <a:r>
              <a:rPr lang="en-US" sz="2400" dirty="0">
                <a:solidFill>
                  <a:schemeClr val="bg1"/>
                </a:solidFill>
              </a:rPr>
              <a:t>U-ramping method: Increase U from 0 to a target value in small steps (e.g. 0.1).</a:t>
            </a:r>
            <a:endParaRPr lang="en-US" sz="2000" dirty="0">
              <a:solidFill>
                <a:schemeClr val="bg1"/>
              </a:solidFill>
            </a:endParaRPr>
          </a:p>
        </p:txBody>
      </p:sp>
      <p:pic>
        <p:nvPicPr>
          <p:cNvPr id="1026" name="Picture 2" descr="Figure 4">
            <a:extLst>
              <a:ext uri="{FF2B5EF4-FFF2-40B4-BE49-F238E27FC236}">
                <a16:creationId xmlns:a16="http://schemas.microsoft.com/office/drawing/2014/main" id="{BC271C8A-852C-AE28-7E9E-BC48B9E7F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927" y="3921761"/>
            <a:ext cx="4504658" cy="2855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DDA3C3-8FFA-14B9-5046-A3CE96B4EFCE}"/>
              </a:ext>
            </a:extLst>
          </p:cNvPr>
          <p:cNvSpPr txBox="1"/>
          <p:nvPr/>
        </p:nvSpPr>
        <p:spPr>
          <a:xfrm>
            <a:off x="1171683" y="5437545"/>
            <a:ext cx="4792086" cy="830997"/>
          </a:xfrm>
          <a:prstGeom prst="rect">
            <a:avLst/>
          </a:prstGeom>
          <a:solidFill>
            <a:schemeClr val="accent3"/>
          </a:solidFill>
        </p:spPr>
        <p:txBody>
          <a:bodyPr wrap="square" rtlCol="0">
            <a:spAutoFit/>
          </a:bodyPr>
          <a:lstStyle/>
          <a:p>
            <a:pPr algn="ctr"/>
            <a:r>
              <a:rPr lang="en-US" sz="2400" dirty="0">
                <a:solidFill>
                  <a:schemeClr val="bg1"/>
                </a:solidFill>
              </a:rPr>
              <a:t>U-ramping helps address DFT’s derivative discontinuity problem</a:t>
            </a:r>
            <a:endParaRPr lang="en-US" sz="2000" dirty="0">
              <a:solidFill>
                <a:schemeClr val="bg1"/>
              </a:solidFill>
            </a:endParaRPr>
          </a:p>
        </p:txBody>
      </p:sp>
    </p:spTree>
    <p:extLst>
      <p:ext uri="{BB962C8B-B14F-4D97-AF65-F5344CB8AC3E}">
        <p14:creationId xmlns:p14="http://schemas.microsoft.com/office/powerpoint/2010/main" val="534438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C073B0-E253-1EBE-5288-2D088B33C052}"/>
              </a:ext>
            </a:extLst>
          </p:cNvPr>
          <p:cNvSpPr>
            <a:spLocks noGrp="1"/>
          </p:cNvSpPr>
          <p:nvPr>
            <p:ph type="title"/>
          </p:nvPr>
        </p:nvSpPr>
        <p:spPr/>
        <p:txBody>
          <a:bodyPr/>
          <a:lstStyle/>
          <a:p>
            <a:r>
              <a:rPr lang="en-US" dirty="0"/>
              <a:t>Applying U-ramping to Ce 4f in </a:t>
            </a:r>
            <a:r>
              <a:rPr lang="en-US" dirty="0" err="1"/>
              <a:t>YAG:Ce</a:t>
            </a:r>
            <a:endParaRPr lang="en-US" dirty="0"/>
          </a:p>
        </p:txBody>
      </p:sp>
      <p:sp>
        <p:nvSpPr>
          <p:cNvPr id="4" name="Footer Placeholder 3">
            <a:extLst>
              <a:ext uri="{FF2B5EF4-FFF2-40B4-BE49-F238E27FC236}">
                <a16:creationId xmlns:a16="http://schemas.microsoft.com/office/drawing/2014/main" id="{9ACDBE7B-419A-E3F1-B00D-D05DE0013BDD}"/>
              </a:ext>
            </a:extLst>
          </p:cNvPr>
          <p:cNvSpPr>
            <a:spLocks noGrp="1"/>
          </p:cNvSpPr>
          <p:nvPr>
            <p:ph type="ftr" sz="quarter" idx="11"/>
          </p:nvPr>
        </p:nvSpPr>
        <p:spPr/>
        <p:txBody>
          <a:bodyPr/>
          <a:lstStyle/>
          <a:p>
            <a:r>
              <a:rPr lang="en-GB" sz="1400" b="0" i="0" u="none" strike="noStrike" dirty="0">
                <a:solidFill>
                  <a:srgbClr val="000000"/>
                </a:solidFill>
                <a:effectLst/>
              </a:rPr>
              <a:t>B. </a:t>
            </a:r>
            <a:r>
              <a:rPr lang="en-GB" sz="1400" b="0" i="0" u="none" strike="noStrike" dirty="0" err="1">
                <a:solidFill>
                  <a:srgbClr val="000000"/>
                </a:solidFill>
                <a:effectLst/>
              </a:rPr>
              <a:t>Meredig</a:t>
            </a:r>
            <a:r>
              <a:rPr lang="en-GB" sz="1400" dirty="0">
                <a:solidFill>
                  <a:srgbClr val="000000"/>
                </a:solidFill>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p:txBody>
      </p:sp>
      <p:pic>
        <p:nvPicPr>
          <p:cNvPr id="7" name="Content Placeholder 13" descr="Chart, bar chart&#10;&#10;Description automatically generated">
            <a:extLst>
              <a:ext uri="{FF2B5EF4-FFF2-40B4-BE49-F238E27FC236}">
                <a16:creationId xmlns:a16="http://schemas.microsoft.com/office/drawing/2014/main" id="{1410A5A6-ADF6-B53A-5D7E-FF6CC46D3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86" y="1762954"/>
            <a:ext cx="7468415" cy="4356576"/>
          </a:xfrm>
          <a:prstGeom prst="rect">
            <a:avLst/>
          </a:prstGeom>
        </p:spPr>
      </p:pic>
      <p:sp>
        <p:nvSpPr>
          <p:cNvPr id="6" name="TextBox 5">
            <a:extLst>
              <a:ext uri="{FF2B5EF4-FFF2-40B4-BE49-F238E27FC236}">
                <a16:creationId xmlns:a16="http://schemas.microsoft.com/office/drawing/2014/main" id="{CD6D73C3-C7B1-1F34-9668-F42BC5232602}"/>
              </a:ext>
            </a:extLst>
          </p:cNvPr>
          <p:cNvSpPr txBox="1"/>
          <p:nvPr/>
        </p:nvSpPr>
        <p:spPr>
          <a:xfrm>
            <a:off x="9954401" y="3781828"/>
            <a:ext cx="1935073" cy="1015663"/>
          </a:xfrm>
          <a:prstGeom prst="rect">
            <a:avLst/>
          </a:prstGeom>
          <a:solidFill>
            <a:schemeClr val="accent3"/>
          </a:solidFill>
        </p:spPr>
        <p:txBody>
          <a:bodyPr wrap="square" rtlCol="0">
            <a:spAutoFit/>
          </a:bodyPr>
          <a:lstStyle/>
          <a:p>
            <a:pPr algn="ctr"/>
            <a:r>
              <a:rPr lang="en-US" sz="2000" dirty="0">
                <a:solidFill>
                  <a:schemeClr val="bg1"/>
                </a:solidFill>
              </a:rPr>
              <a:t>Getting closer to integral occupation.</a:t>
            </a:r>
          </a:p>
        </p:txBody>
      </p:sp>
      <p:sp>
        <p:nvSpPr>
          <p:cNvPr id="5" name="TextBox 4">
            <a:extLst>
              <a:ext uri="{FF2B5EF4-FFF2-40B4-BE49-F238E27FC236}">
                <a16:creationId xmlns:a16="http://schemas.microsoft.com/office/drawing/2014/main" id="{A4DCF5AC-8341-D931-50DD-876F70283CC4}"/>
              </a:ext>
            </a:extLst>
          </p:cNvPr>
          <p:cNvSpPr txBox="1"/>
          <p:nvPr/>
        </p:nvSpPr>
        <p:spPr>
          <a:xfrm>
            <a:off x="703315" y="1064462"/>
            <a:ext cx="11033759" cy="461665"/>
          </a:xfrm>
          <a:prstGeom prst="rect">
            <a:avLst/>
          </a:prstGeom>
          <a:solidFill>
            <a:schemeClr val="accent3"/>
          </a:solidFill>
        </p:spPr>
        <p:txBody>
          <a:bodyPr wrap="square" rtlCol="0">
            <a:spAutoFit/>
          </a:bodyPr>
          <a:lstStyle/>
          <a:p>
            <a:pPr algn="ctr"/>
            <a:r>
              <a:rPr lang="en-US" sz="2400" dirty="0">
                <a:solidFill>
                  <a:schemeClr val="bg1"/>
                </a:solidFill>
              </a:rPr>
              <a:t>U-ramping method: Increase U from 0 to a target value in small steps (e.g. 0.1).</a:t>
            </a:r>
            <a:endParaRPr lang="en-US" sz="2000" dirty="0">
              <a:solidFill>
                <a:schemeClr val="bg1"/>
              </a:solidFill>
            </a:endParaRPr>
          </a:p>
        </p:txBody>
      </p:sp>
    </p:spTree>
    <p:extLst>
      <p:ext uri="{BB962C8B-B14F-4D97-AF65-F5344CB8AC3E}">
        <p14:creationId xmlns:p14="http://schemas.microsoft.com/office/powerpoint/2010/main" val="898828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A45AB-BF7C-EBC8-A468-650507960E52}"/>
              </a:ext>
            </a:extLst>
          </p:cNvPr>
          <p:cNvSpPr>
            <a:spLocks noGrp="1"/>
          </p:cNvSpPr>
          <p:nvPr>
            <p:ph type="title"/>
          </p:nvPr>
        </p:nvSpPr>
        <p:spPr/>
        <p:txBody>
          <a:bodyPr/>
          <a:lstStyle/>
          <a:p>
            <a:r>
              <a:rPr lang="en-US" dirty="0"/>
              <a:t>Occupation matrix control – </a:t>
            </a:r>
            <a:r>
              <a:rPr lang="en-US" dirty="0" err="1"/>
              <a:t>Jomard</a:t>
            </a:r>
            <a:r>
              <a:rPr lang="en-US" dirty="0"/>
              <a:t>/</a:t>
            </a:r>
            <a:r>
              <a:rPr lang="en-US" dirty="0" err="1"/>
              <a:t>Amadon</a:t>
            </a:r>
            <a:r>
              <a:rPr lang="en-US" dirty="0"/>
              <a:t>/Dorado </a:t>
            </a:r>
            <a:r>
              <a:rPr lang="en-US" i="1" dirty="0"/>
              <a:t>et al.</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5D8815-4303-1CD6-4F1B-45183B381554}"/>
                  </a:ext>
                </a:extLst>
              </p:cNvPr>
              <p:cNvSpPr txBox="1"/>
              <p:nvPr/>
            </p:nvSpPr>
            <p:spPr>
              <a:xfrm>
                <a:off x="616906" y="2472783"/>
                <a:ext cx="4028154" cy="2860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7"/>
                                    <m:mcJc m:val="center"/>
                                  </m:mcPr>
                                </m:mc>
                              </m:mcs>
                              <m:ctrlPr>
                                <a:rPr lang="en-US" sz="2800" i="1" smtClean="0">
                                  <a:latin typeface="Cambria Math" panose="02040503050406030204" pitchFamily="18" charset="0"/>
                                </a:rPr>
                              </m:ctrlPr>
                            </m:mPr>
                            <m:mr>
                              <m:e>
                                <m:r>
                                  <m:rPr>
                                    <m:brk m:alnAt="7"/>
                                  </m:rPr>
                                  <a:rPr lang="en-GB" sz="2800" b="0" i="1" smtClean="0">
                                    <a:solidFill>
                                      <a:schemeClr val="accent6"/>
                                    </a:solidFill>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mr>
                          </m:m>
                        </m:e>
                      </m:d>
                    </m:oMath>
                  </m:oMathPara>
                </a14:m>
                <a:endParaRPr lang="en-US" sz="2800" dirty="0"/>
              </a:p>
            </p:txBody>
          </p:sp>
        </mc:Choice>
        <mc:Fallback xmlns="">
          <p:sp>
            <p:nvSpPr>
              <p:cNvPr id="7" name="TextBox 6">
                <a:extLst>
                  <a:ext uri="{FF2B5EF4-FFF2-40B4-BE49-F238E27FC236}">
                    <a16:creationId xmlns:a16="http://schemas.microsoft.com/office/drawing/2014/main" id="{7B5D8815-4303-1CD6-4F1B-45183B381554}"/>
                  </a:ext>
                </a:extLst>
              </p:cNvPr>
              <p:cNvSpPr txBox="1">
                <a:spLocks noRot="1" noChangeAspect="1" noMove="1" noResize="1" noEditPoints="1" noAdjustHandles="1" noChangeArrowheads="1" noChangeShapeType="1" noTextEdit="1"/>
              </p:cNvSpPr>
              <p:nvPr/>
            </p:nvSpPr>
            <p:spPr>
              <a:xfrm>
                <a:off x="616906" y="2472783"/>
                <a:ext cx="4028154" cy="2860398"/>
              </a:xfrm>
              <a:prstGeom prst="rect">
                <a:avLst/>
              </a:prstGeom>
              <a:blipFill>
                <a:blip r:embed="rId2"/>
                <a:stretch>
                  <a:fillRect t="-441" b="-17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3686209-DC7B-6F28-E0E0-67F3DFBFC7DF}"/>
              </a:ext>
            </a:extLst>
          </p:cNvPr>
          <p:cNvSpPr txBox="1"/>
          <p:nvPr/>
        </p:nvSpPr>
        <p:spPr>
          <a:xfrm>
            <a:off x="989669" y="1996534"/>
            <a:ext cx="3282627" cy="400110"/>
          </a:xfrm>
          <a:prstGeom prst="rect">
            <a:avLst/>
          </a:prstGeom>
          <a:solidFill>
            <a:schemeClr val="accent3"/>
          </a:solidFill>
        </p:spPr>
        <p:txBody>
          <a:bodyPr wrap="square" rtlCol="0">
            <a:spAutoFit/>
          </a:bodyPr>
          <a:lstStyle/>
          <a:p>
            <a:pPr algn="ctr"/>
            <a:r>
              <a:rPr lang="en-US" sz="2000" dirty="0">
                <a:solidFill>
                  <a:schemeClr val="bg1"/>
                </a:solidFill>
              </a:rPr>
              <a:t>Initial occupation matrix</a:t>
            </a:r>
          </a:p>
        </p:txBody>
      </p:sp>
      <p:sp>
        <p:nvSpPr>
          <p:cNvPr id="9" name="Oval 8">
            <a:extLst>
              <a:ext uri="{FF2B5EF4-FFF2-40B4-BE49-F238E27FC236}">
                <a16:creationId xmlns:a16="http://schemas.microsoft.com/office/drawing/2014/main" id="{43EE0538-3601-02DF-66E1-DA4400F409E2}"/>
              </a:ext>
            </a:extLst>
          </p:cNvPr>
          <p:cNvSpPr/>
          <p:nvPr/>
        </p:nvSpPr>
        <p:spPr>
          <a:xfrm>
            <a:off x="776087" y="2465099"/>
            <a:ext cx="382153" cy="382961"/>
          </a:xfrm>
          <a:prstGeom prst="ellipse">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FC19619E-F1EE-7C5F-8691-557019C71AEF}"/>
              </a:ext>
            </a:extLst>
          </p:cNvPr>
          <p:cNvCxnSpPr>
            <a:cxnSpLocks/>
            <a:stCxn id="9" idx="2"/>
            <a:endCxn id="12" idx="1"/>
          </p:cNvCxnSpPr>
          <p:nvPr/>
        </p:nvCxnSpPr>
        <p:spPr>
          <a:xfrm rot="10800000" flipV="1">
            <a:off x="776087" y="2656580"/>
            <a:ext cx="12700" cy="3136010"/>
          </a:xfrm>
          <a:prstGeom prst="bentConnector3">
            <a:avLst>
              <a:gd name="adj1" fmla="val 1800000"/>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B3ACC2-501B-4856-7BE8-7014B039A3C5}"/>
              </a:ext>
            </a:extLst>
          </p:cNvPr>
          <p:cNvSpPr txBox="1"/>
          <p:nvPr/>
        </p:nvSpPr>
        <p:spPr>
          <a:xfrm>
            <a:off x="776087" y="5592535"/>
            <a:ext cx="2198415" cy="400110"/>
          </a:xfrm>
          <a:prstGeom prst="rect">
            <a:avLst/>
          </a:prstGeom>
          <a:solidFill>
            <a:schemeClr val="accent3"/>
          </a:solidFill>
        </p:spPr>
        <p:txBody>
          <a:bodyPr wrap="square" rtlCol="0">
            <a:spAutoFit/>
          </a:bodyPr>
          <a:lstStyle/>
          <a:p>
            <a:pPr algn="ctr"/>
            <a:r>
              <a:rPr lang="en-US" sz="2000" dirty="0" err="1">
                <a:solidFill>
                  <a:schemeClr val="bg1"/>
                </a:solidFill>
              </a:rPr>
              <a:t>Localisation</a:t>
            </a:r>
            <a:r>
              <a:rPr lang="en-US" sz="2000" dirty="0">
                <a:solidFill>
                  <a:schemeClr val="bg1"/>
                </a:solidFill>
              </a:rPr>
              <a:t> on f</a:t>
            </a:r>
            <a:r>
              <a:rPr lang="en-US" sz="2000" baseline="-25000" dirty="0">
                <a:solidFill>
                  <a:schemeClr val="bg1"/>
                </a:solidFill>
              </a:rPr>
              <a:t>-3</a:t>
            </a:r>
          </a:p>
        </p:txBody>
      </p:sp>
      <p:sp>
        <p:nvSpPr>
          <p:cNvPr id="20" name="TextBox 19">
            <a:extLst>
              <a:ext uri="{FF2B5EF4-FFF2-40B4-BE49-F238E27FC236}">
                <a16:creationId xmlns:a16="http://schemas.microsoft.com/office/drawing/2014/main" id="{EB47FA70-7072-7E96-317A-BDD74BA634A2}"/>
              </a:ext>
            </a:extLst>
          </p:cNvPr>
          <p:cNvSpPr txBox="1"/>
          <p:nvPr/>
        </p:nvSpPr>
        <p:spPr>
          <a:xfrm>
            <a:off x="4714848" y="2752905"/>
            <a:ext cx="2198415" cy="2246769"/>
          </a:xfrm>
          <a:prstGeom prst="rect">
            <a:avLst/>
          </a:prstGeom>
          <a:solidFill>
            <a:schemeClr val="accent6"/>
          </a:solidFill>
        </p:spPr>
        <p:txBody>
          <a:bodyPr wrap="square" rtlCol="0">
            <a:spAutoFit/>
          </a:bodyPr>
          <a:lstStyle/>
          <a:p>
            <a:pPr algn="ctr"/>
            <a:r>
              <a:rPr lang="en-US" sz="2000" dirty="0">
                <a:solidFill>
                  <a:schemeClr val="bg1"/>
                </a:solidFill>
              </a:rPr>
              <a:t>Integral occupation of a lead diagonal element corresponds to </a:t>
            </a:r>
            <a:r>
              <a:rPr lang="en-US" sz="2000" dirty="0" err="1">
                <a:solidFill>
                  <a:schemeClr val="bg1"/>
                </a:solidFill>
              </a:rPr>
              <a:t>localisation</a:t>
            </a:r>
            <a:r>
              <a:rPr lang="en-US" sz="2000" dirty="0">
                <a:solidFill>
                  <a:schemeClr val="bg1"/>
                </a:solidFill>
              </a:rPr>
              <a:t> on a given orbital.</a:t>
            </a:r>
            <a:endParaRPr lang="en-US" sz="2000" baseline="-25000" dirty="0">
              <a:solidFill>
                <a:schemeClr val="bg1"/>
              </a:solidFill>
            </a:endParaRPr>
          </a:p>
        </p:txBody>
      </p:sp>
      <p:sp>
        <p:nvSpPr>
          <p:cNvPr id="25" name="Content Placeholder 1">
            <a:extLst>
              <a:ext uri="{FF2B5EF4-FFF2-40B4-BE49-F238E27FC236}">
                <a16:creationId xmlns:a16="http://schemas.microsoft.com/office/drawing/2014/main" id="{5F0AB515-BD8C-CB7B-4BC8-BD513A1264E3}"/>
              </a:ext>
            </a:extLst>
          </p:cNvPr>
          <p:cNvSpPr txBox="1">
            <a:spLocks/>
          </p:cNvSpPr>
          <p:nvPr/>
        </p:nvSpPr>
        <p:spPr>
          <a:xfrm>
            <a:off x="479376" y="984899"/>
            <a:ext cx="11257699" cy="1108302"/>
          </a:xfrm>
          <a:prstGeom prst="rect">
            <a:avLst/>
          </a:prstGeom>
        </p:spPr>
        <p:txBody>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lang="en-GB" sz="2800" kern="1200" baseline="0" smtClean="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Bef>
                <a:spcPts val="0"/>
              </a:spcBef>
              <a:buFont typeface="+mj-lt"/>
              <a:buAutoNum type="arabicPeriod"/>
            </a:pPr>
            <a:r>
              <a:rPr lang="en-US" sz="2400" dirty="0"/>
              <a:t>Perform a structure relaxation with occupation matrix control.</a:t>
            </a:r>
          </a:p>
        </p:txBody>
      </p:sp>
      <p:sp>
        <p:nvSpPr>
          <p:cNvPr id="27" name="Footer Placeholder 3">
            <a:extLst>
              <a:ext uri="{FF2B5EF4-FFF2-40B4-BE49-F238E27FC236}">
                <a16:creationId xmlns:a16="http://schemas.microsoft.com/office/drawing/2014/main" id="{C764B481-5A49-D53A-B433-14ABB6F83CA2}"/>
              </a:ext>
            </a:extLst>
          </p:cNvPr>
          <p:cNvSpPr>
            <a:spLocks noGrp="1"/>
          </p:cNvSpPr>
          <p:nvPr>
            <p:ph type="ftr" sz="quarter" idx="11"/>
          </p:nvPr>
        </p:nvSpPr>
        <p:spPr>
          <a:xfrm>
            <a:off x="479376" y="6356350"/>
            <a:ext cx="6977866" cy="365125"/>
          </a:xfrm>
        </p:spPr>
        <p:txBody>
          <a:bodyPr/>
          <a:lstStyle/>
          <a:p>
            <a:r>
              <a:rPr lang="en-GB" sz="1400" b="0" i="0" u="none" strike="noStrike" dirty="0">
                <a:solidFill>
                  <a:srgbClr val="000000"/>
                </a:solidFill>
                <a:effectLst/>
              </a:rPr>
              <a:t>B. Dorado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J. P. Allen and G. W. Watson, </a:t>
            </a:r>
            <a:r>
              <a:rPr lang="en-GB" sz="1400" b="0" i="1" u="none" strike="noStrike" dirty="0">
                <a:solidFill>
                  <a:srgbClr val="000000"/>
                </a:solidFill>
                <a:effectLst/>
              </a:rPr>
              <a:t>Phys. Chem. Chem. Phys.</a:t>
            </a:r>
            <a:r>
              <a:rPr lang="en-GB" sz="1400" b="0" i="0" u="none" strike="noStrike" dirty="0">
                <a:solidFill>
                  <a:srgbClr val="000000"/>
                </a:solidFill>
                <a:effectLst/>
              </a:rPr>
              <a:t>, 2014, </a:t>
            </a:r>
            <a:r>
              <a:rPr lang="en-GB" sz="1400" b="1" i="0" u="none" strike="noStrike" dirty="0">
                <a:solidFill>
                  <a:srgbClr val="000000"/>
                </a:solidFill>
                <a:effectLst/>
              </a:rPr>
              <a:t>16</a:t>
            </a:r>
            <a:r>
              <a:rPr lang="en-GB" sz="1400" b="0" i="0" u="none" strike="noStrike" dirty="0">
                <a:solidFill>
                  <a:srgbClr val="000000"/>
                </a:solidFill>
                <a:effectLst/>
              </a:rPr>
              <a:t>, 21016–21031.  </a:t>
            </a:r>
          </a:p>
        </p:txBody>
      </p:sp>
    </p:spTree>
    <p:extLst>
      <p:ext uri="{BB962C8B-B14F-4D97-AF65-F5344CB8AC3E}">
        <p14:creationId xmlns:p14="http://schemas.microsoft.com/office/powerpoint/2010/main" val="3590032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053255-3365-81D4-C9EF-212BE67D99CF}"/>
              </a:ext>
            </a:extLst>
          </p:cNvPr>
          <p:cNvSpPr>
            <a:spLocks noGrp="1"/>
          </p:cNvSpPr>
          <p:nvPr>
            <p:ph type="ftr" sz="quarter" idx="11"/>
          </p:nvPr>
        </p:nvSpPr>
        <p:spPr>
          <a:xfrm>
            <a:off x="2344803" y="6356350"/>
            <a:ext cx="8032573" cy="365125"/>
          </a:xfrm>
        </p:spPr>
        <p:txBody>
          <a:bodyPr/>
          <a:lstStyle/>
          <a:p>
            <a:r>
              <a:rPr lang="en-GB" sz="1400" dirty="0">
                <a:solidFill>
                  <a:schemeClr val="tx1"/>
                </a:solidFill>
              </a:rPr>
              <a:t>https://quantum-</a:t>
            </a:r>
            <a:r>
              <a:rPr lang="en-GB" sz="1400" dirty="0" err="1">
                <a:solidFill>
                  <a:schemeClr val="tx1"/>
                </a:solidFill>
              </a:rPr>
              <a:t>computing.ibm.com</a:t>
            </a:r>
            <a:r>
              <a:rPr lang="en-GB" sz="1400" dirty="0">
                <a:solidFill>
                  <a:schemeClr val="tx1"/>
                </a:solidFill>
              </a:rPr>
              <a:t>/composer/docs/</a:t>
            </a:r>
            <a:r>
              <a:rPr lang="en-GB" sz="1400" dirty="0" err="1">
                <a:solidFill>
                  <a:schemeClr val="tx1"/>
                </a:solidFill>
              </a:rPr>
              <a:t>iqx</a:t>
            </a:r>
            <a:r>
              <a:rPr lang="en-GB" sz="1400" dirty="0">
                <a:solidFill>
                  <a:schemeClr val="tx1"/>
                </a:solidFill>
              </a:rPr>
              <a:t>/guide/the-qubit</a:t>
            </a:r>
          </a:p>
          <a:p>
            <a:r>
              <a:rPr lang="en-GB" sz="1400" b="0" i="0" u="none" strike="noStrike" dirty="0">
                <a:solidFill>
                  <a:srgbClr val="000000"/>
                </a:solidFill>
                <a:effectLst/>
              </a:rPr>
              <a:t>T.-Y. Wu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Nature Physics</a:t>
            </a:r>
            <a:r>
              <a:rPr lang="en-GB" sz="1400" b="0" i="0" u="none" strike="noStrike" dirty="0">
                <a:solidFill>
                  <a:srgbClr val="000000"/>
                </a:solidFill>
                <a:effectLst/>
              </a:rPr>
              <a:t>, 2019, </a:t>
            </a:r>
            <a:r>
              <a:rPr lang="en-GB" sz="1400" b="1" i="0" u="none" strike="noStrike" dirty="0">
                <a:solidFill>
                  <a:srgbClr val="000000"/>
                </a:solidFill>
                <a:effectLst/>
              </a:rPr>
              <a:t>15</a:t>
            </a:r>
            <a:r>
              <a:rPr lang="en-GB" sz="1400" b="0" i="0" u="none" strike="noStrike" dirty="0">
                <a:solidFill>
                  <a:srgbClr val="000000"/>
                </a:solidFill>
                <a:effectLst/>
              </a:rPr>
              <a:t>, 538–542. </a:t>
            </a:r>
          </a:p>
          <a:p>
            <a:endParaRPr lang="en-GB" sz="1400" dirty="0">
              <a:solidFill>
                <a:schemeClr val="tx1"/>
              </a:solidFill>
            </a:endParaRPr>
          </a:p>
        </p:txBody>
      </p:sp>
      <p:sp>
        <p:nvSpPr>
          <p:cNvPr id="5" name="Date Placeholder 4">
            <a:extLst>
              <a:ext uri="{FF2B5EF4-FFF2-40B4-BE49-F238E27FC236}">
                <a16:creationId xmlns:a16="http://schemas.microsoft.com/office/drawing/2014/main" id="{0DB57C8D-80FD-8633-0CED-B2718296AB4E}"/>
              </a:ext>
            </a:extLst>
          </p:cNvPr>
          <p:cNvSpPr>
            <a:spLocks noGrp="1"/>
          </p:cNvSpPr>
          <p:nvPr>
            <p:ph type="dt" sz="half" idx="10"/>
          </p:nvPr>
        </p:nvSpPr>
        <p:spPr/>
        <p:txBody>
          <a:bodyPr/>
          <a:lstStyle/>
          <a:p>
            <a:endParaRPr lang="en-GB" dirty="0"/>
          </a:p>
        </p:txBody>
      </p:sp>
      <p:sp>
        <p:nvSpPr>
          <p:cNvPr id="6" name="Content Placeholder 5">
            <a:extLst>
              <a:ext uri="{FF2B5EF4-FFF2-40B4-BE49-F238E27FC236}">
                <a16:creationId xmlns:a16="http://schemas.microsoft.com/office/drawing/2014/main" id="{198EE7E7-9C87-E086-4B6F-6B51D212EEC3}"/>
              </a:ext>
            </a:extLst>
          </p:cNvPr>
          <p:cNvSpPr>
            <a:spLocks noGrp="1"/>
          </p:cNvSpPr>
          <p:nvPr>
            <p:ph sz="quarter" idx="13"/>
          </p:nvPr>
        </p:nvSpPr>
        <p:spPr>
          <a:xfrm>
            <a:off x="479377" y="1942219"/>
            <a:ext cx="5123982" cy="3746498"/>
          </a:xfrm>
        </p:spPr>
        <p:txBody>
          <a:bodyPr/>
          <a:lstStyle/>
          <a:p>
            <a:pPr marL="514350" indent="-514350">
              <a:buFont typeface="+mj-lt"/>
              <a:buAutoNum type="arabicParenR"/>
            </a:pPr>
            <a:r>
              <a:rPr lang="en-US" dirty="0">
                <a:latin typeface="+mn-lt"/>
              </a:rPr>
              <a:t>Stability</a:t>
            </a:r>
          </a:p>
        </p:txBody>
      </p:sp>
      <p:sp>
        <p:nvSpPr>
          <p:cNvPr id="7" name="Text Placeholder 6">
            <a:extLst>
              <a:ext uri="{FF2B5EF4-FFF2-40B4-BE49-F238E27FC236}">
                <a16:creationId xmlns:a16="http://schemas.microsoft.com/office/drawing/2014/main" id="{BE147B6B-169F-9BC4-DE80-3C10E41D77AB}"/>
              </a:ext>
            </a:extLst>
          </p:cNvPr>
          <p:cNvSpPr>
            <a:spLocks noGrp="1"/>
          </p:cNvSpPr>
          <p:nvPr>
            <p:ph type="body" sz="quarter" idx="15"/>
          </p:nvPr>
        </p:nvSpPr>
        <p:spPr>
          <a:xfrm>
            <a:off x="479376" y="1293149"/>
            <a:ext cx="11257698" cy="627765"/>
          </a:xfrm>
        </p:spPr>
        <p:txBody>
          <a:bodyPr/>
          <a:lstStyle/>
          <a:p>
            <a:r>
              <a:rPr lang="en-US" dirty="0"/>
              <a:t>Quantum computers currently have problems with:</a:t>
            </a:r>
          </a:p>
        </p:txBody>
      </p:sp>
      <p:sp>
        <p:nvSpPr>
          <p:cNvPr id="8" name="Title 7">
            <a:extLst>
              <a:ext uri="{FF2B5EF4-FFF2-40B4-BE49-F238E27FC236}">
                <a16:creationId xmlns:a16="http://schemas.microsoft.com/office/drawing/2014/main" id="{A0403BA7-5D80-1236-F480-BB5592CC872B}"/>
              </a:ext>
            </a:extLst>
          </p:cNvPr>
          <p:cNvSpPr>
            <a:spLocks noGrp="1"/>
          </p:cNvSpPr>
          <p:nvPr>
            <p:ph type="title"/>
          </p:nvPr>
        </p:nvSpPr>
        <p:spPr/>
        <p:txBody>
          <a:bodyPr/>
          <a:lstStyle/>
          <a:p>
            <a:r>
              <a:rPr lang="en-US" dirty="0"/>
              <a:t>New materials need to be discovered for quantum computing</a:t>
            </a:r>
          </a:p>
        </p:txBody>
      </p:sp>
      <p:pic>
        <p:nvPicPr>
          <p:cNvPr id="23556" name="Picture 4" descr="Next Gen Refrigerator Technology From Oxford Instruments Helps Drive  Quantum Computing Forward — Quantum Zeitgeist">
            <a:extLst>
              <a:ext uri="{FF2B5EF4-FFF2-40B4-BE49-F238E27FC236}">
                <a16:creationId xmlns:a16="http://schemas.microsoft.com/office/drawing/2014/main" id="{0617BCF0-6802-418F-CE11-527C8C236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05" y="2509414"/>
            <a:ext cx="2726539" cy="408980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a:extLst>
              <a:ext uri="{FF2B5EF4-FFF2-40B4-BE49-F238E27FC236}">
                <a16:creationId xmlns:a16="http://schemas.microsoft.com/office/drawing/2014/main" id="{5939F669-05B7-56C8-4C26-A00475946FD8}"/>
              </a:ext>
            </a:extLst>
          </p:cNvPr>
          <p:cNvSpPr txBox="1">
            <a:spLocks/>
          </p:cNvSpPr>
          <p:nvPr/>
        </p:nvSpPr>
        <p:spPr>
          <a:xfrm>
            <a:off x="5806711" y="1920914"/>
            <a:ext cx="5123982" cy="3746498"/>
          </a:xfrm>
          <a:prstGeom prst="rect">
            <a:avLst/>
          </a:prstGeom>
        </p:spPr>
        <p:txBody>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lang="en-GB" sz="2800" kern="1200" baseline="0" smtClean="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arenR" startAt="2"/>
            </a:pPr>
            <a:r>
              <a:rPr lang="en-US" dirty="0">
                <a:latin typeface="+mn-lt"/>
              </a:rPr>
              <a:t>Scalability</a:t>
            </a:r>
          </a:p>
        </p:txBody>
      </p:sp>
      <p:sp>
        <p:nvSpPr>
          <p:cNvPr id="10" name="TextBox 9">
            <a:extLst>
              <a:ext uri="{FF2B5EF4-FFF2-40B4-BE49-F238E27FC236}">
                <a16:creationId xmlns:a16="http://schemas.microsoft.com/office/drawing/2014/main" id="{1763CDDA-1BED-2057-FDD4-AB604DDD9863}"/>
              </a:ext>
            </a:extLst>
          </p:cNvPr>
          <p:cNvSpPr txBox="1"/>
          <p:nvPr/>
        </p:nvSpPr>
        <p:spPr>
          <a:xfrm>
            <a:off x="2816044" y="3612423"/>
            <a:ext cx="2266319" cy="1569660"/>
          </a:xfrm>
          <a:prstGeom prst="rect">
            <a:avLst/>
          </a:prstGeom>
          <a:solidFill>
            <a:schemeClr val="accent3"/>
          </a:solidFill>
        </p:spPr>
        <p:txBody>
          <a:bodyPr wrap="square" rtlCol="0">
            <a:spAutoFit/>
          </a:bodyPr>
          <a:lstStyle/>
          <a:p>
            <a:r>
              <a:rPr lang="en-US" sz="2400" dirty="0">
                <a:solidFill>
                  <a:schemeClr val="bg1"/>
                </a:solidFill>
              </a:rPr>
              <a:t>Qubits are kept at 15 millikelvin in a dilution refrigerator.</a:t>
            </a:r>
          </a:p>
        </p:txBody>
      </p:sp>
      <p:pic>
        <p:nvPicPr>
          <p:cNvPr id="14" name="Picture 13" descr="Logo&#10;&#10;Description automatically generated">
            <a:extLst>
              <a:ext uri="{FF2B5EF4-FFF2-40B4-BE49-F238E27FC236}">
                <a16:creationId xmlns:a16="http://schemas.microsoft.com/office/drawing/2014/main" id="{B1013938-9E02-7FDC-DFEC-147A79262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5933" y="1293149"/>
            <a:ext cx="2726539" cy="2726539"/>
          </a:xfrm>
          <a:prstGeom prst="rect">
            <a:avLst/>
          </a:prstGeom>
        </p:spPr>
      </p:pic>
      <p:pic>
        <p:nvPicPr>
          <p:cNvPr id="23560" name="Picture 8" descr="New method allows extremely accurate measurement of the quantum state of atomic qubits—the basic unit of information in quantum computers. Atoms are initially sorted to fill two 5x5 planes (dashed yellow grid marks their initial locations). After the first images are taken, microwaves are used to put the atoms into equal superpositions of two spin states. A shift to the left or right in the final images corresponds to detection in one spin state or the other. Associated square patterns denote atom locations (cyan: initial position, orange and blue: shifted positions). Credit: Weiss Laboratory, Penn State">
            <a:extLst>
              <a:ext uri="{FF2B5EF4-FFF2-40B4-BE49-F238E27FC236}">
                <a16:creationId xmlns:a16="http://schemas.microsoft.com/office/drawing/2014/main" id="{07F45B4D-7EAD-9532-5549-521D9147A3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88" t="7288" r="57857" b="54108"/>
          <a:stretch/>
        </p:blipFill>
        <p:spPr bwMode="auto">
          <a:xfrm>
            <a:off x="6096000" y="2772065"/>
            <a:ext cx="2878626" cy="28810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9B337CE-F9B6-54AE-AF9C-27CD6BB1CE05}"/>
              </a:ext>
            </a:extLst>
          </p:cNvPr>
          <p:cNvSpPr txBox="1"/>
          <p:nvPr/>
        </p:nvSpPr>
        <p:spPr>
          <a:xfrm>
            <a:off x="9244216" y="3612423"/>
            <a:ext cx="2492858" cy="1200329"/>
          </a:xfrm>
          <a:prstGeom prst="rect">
            <a:avLst/>
          </a:prstGeom>
          <a:solidFill>
            <a:schemeClr val="accent3"/>
          </a:solidFill>
        </p:spPr>
        <p:txBody>
          <a:bodyPr wrap="square" rtlCol="0">
            <a:spAutoFit/>
          </a:bodyPr>
          <a:lstStyle/>
          <a:p>
            <a:r>
              <a:rPr lang="en-US" sz="2400" dirty="0">
                <a:solidFill>
                  <a:schemeClr val="bg1"/>
                </a:solidFill>
              </a:rPr>
              <a:t>Current qubit limit is 54. We need thousands.</a:t>
            </a:r>
          </a:p>
        </p:txBody>
      </p:sp>
    </p:spTree>
    <p:extLst>
      <p:ext uri="{BB962C8B-B14F-4D97-AF65-F5344CB8AC3E}">
        <p14:creationId xmlns:p14="http://schemas.microsoft.com/office/powerpoint/2010/main" val="678367931"/>
      </p:ext>
    </p:extLst>
  </p:cSld>
  <p:clrMapOvr>
    <a:masterClrMapping/>
  </p:clrMapOvr>
  <mc:AlternateContent xmlns:mc="http://schemas.openxmlformats.org/markup-compatibility/2006" xmlns:p14="http://schemas.microsoft.com/office/powerpoint/2010/main">
    <mc:Choice Requires="p14">
      <p:transition spd="slow" p14:dur="2000" advTm="73764"/>
    </mc:Choice>
    <mc:Fallback xmlns="">
      <p:transition spd="slow" advTm="73764"/>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A45AB-BF7C-EBC8-A468-650507960E52}"/>
              </a:ext>
            </a:extLst>
          </p:cNvPr>
          <p:cNvSpPr>
            <a:spLocks noGrp="1"/>
          </p:cNvSpPr>
          <p:nvPr>
            <p:ph type="title"/>
          </p:nvPr>
        </p:nvSpPr>
        <p:spPr/>
        <p:txBody>
          <a:bodyPr/>
          <a:lstStyle/>
          <a:p>
            <a:r>
              <a:rPr lang="en-US" dirty="0"/>
              <a:t>Occupation matrix control – </a:t>
            </a:r>
            <a:r>
              <a:rPr lang="en-US" dirty="0" err="1"/>
              <a:t>Jomard</a:t>
            </a:r>
            <a:r>
              <a:rPr lang="en-US" dirty="0"/>
              <a:t>/</a:t>
            </a:r>
            <a:r>
              <a:rPr lang="en-US" dirty="0" err="1"/>
              <a:t>Amadon</a:t>
            </a:r>
            <a:r>
              <a:rPr lang="en-US" dirty="0"/>
              <a:t>/Dorado </a:t>
            </a:r>
            <a:r>
              <a:rPr lang="en-US" i="1" dirty="0"/>
              <a:t>et al.</a:t>
            </a:r>
            <a:endParaRPr lang="en-US" dirty="0"/>
          </a:p>
        </p:txBody>
      </p:sp>
      <p:sp>
        <p:nvSpPr>
          <p:cNvPr id="4" name="Footer Placeholder 3">
            <a:extLst>
              <a:ext uri="{FF2B5EF4-FFF2-40B4-BE49-F238E27FC236}">
                <a16:creationId xmlns:a16="http://schemas.microsoft.com/office/drawing/2014/main" id="{E564B2A9-3BA4-918D-842E-A243BE634ECD}"/>
              </a:ext>
            </a:extLst>
          </p:cNvPr>
          <p:cNvSpPr>
            <a:spLocks noGrp="1"/>
          </p:cNvSpPr>
          <p:nvPr>
            <p:ph type="ftr" sz="quarter" idx="11"/>
          </p:nvPr>
        </p:nvSpPr>
        <p:spPr>
          <a:xfrm>
            <a:off x="479376" y="6356350"/>
            <a:ext cx="6977866" cy="365125"/>
          </a:xfrm>
        </p:spPr>
        <p:txBody>
          <a:bodyPr/>
          <a:lstStyle/>
          <a:p>
            <a:r>
              <a:rPr lang="en-GB" sz="1400" b="0" i="0" u="none" strike="noStrike" dirty="0">
                <a:solidFill>
                  <a:srgbClr val="000000"/>
                </a:solidFill>
                <a:effectLst/>
              </a:rPr>
              <a:t>B. Dorado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J. P. Allen and G. W. Watson, </a:t>
            </a:r>
            <a:r>
              <a:rPr lang="en-GB" sz="1400" b="0" i="1" u="none" strike="noStrike" dirty="0">
                <a:solidFill>
                  <a:srgbClr val="000000"/>
                </a:solidFill>
                <a:effectLst/>
              </a:rPr>
              <a:t>Phys. Chem. Chem. Phys.</a:t>
            </a:r>
            <a:r>
              <a:rPr lang="en-GB" sz="1400" b="0" i="0" u="none" strike="noStrike" dirty="0">
                <a:solidFill>
                  <a:srgbClr val="000000"/>
                </a:solidFill>
                <a:effectLst/>
              </a:rPr>
              <a:t>, 2014, </a:t>
            </a:r>
            <a:r>
              <a:rPr lang="en-GB" sz="1400" b="1" i="0" u="none" strike="noStrike" dirty="0">
                <a:solidFill>
                  <a:srgbClr val="000000"/>
                </a:solidFill>
                <a:effectLst/>
              </a:rPr>
              <a:t>16</a:t>
            </a:r>
            <a:r>
              <a:rPr lang="en-GB" sz="1400" b="0" i="0" u="none" strike="noStrike" dirty="0">
                <a:solidFill>
                  <a:srgbClr val="000000"/>
                </a:solidFill>
                <a:effectLst/>
              </a:rPr>
              <a:t>, 21016–21031.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5D8815-4303-1CD6-4F1B-45183B381554}"/>
                  </a:ext>
                </a:extLst>
              </p:cNvPr>
              <p:cNvSpPr txBox="1"/>
              <p:nvPr/>
            </p:nvSpPr>
            <p:spPr>
              <a:xfrm>
                <a:off x="616906" y="2472783"/>
                <a:ext cx="4028154" cy="2860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7"/>
                                    <m:mcJc m:val="center"/>
                                  </m:mcPr>
                                </m:mc>
                              </m:mcs>
                              <m:ctrlPr>
                                <a:rPr lang="en-US" sz="2800" i="1" smtClean="0">
                                  <a:latin typeface="Cambria Math" panose="02040503050406030204" pitchFamily="18" charset="0"/>
                                </a:rPr>
                              </m:ctrlPr>
                            </m:mPr>
                            <m:mr>
                              <m:e>
                                <m:r>
                                  <m:rPr>
                                    <m:brk m:alnAt="7"/>
                                  </m:rPr>
                                  <a:rPr lang="en-GB" sz="2800" b="0" i="1" smtClean="0">
                                    <a:solidFill>
                                      <a:schemeClr val="accent6"/>
                                    </a:solidFill>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solidFill>
                                      <a:schemeClr val="accent6"/>
                                    </a:solidFill>
                                    <a:latin typeface="Cambria Math" panose="02040503050406030204" pitchFamily="18" charset="0"/>
                                  </a:rPr>
                                  <m:t>0</m:t>
                                </m:r>
                              </m:e>
                            </m:mr>
                          </m:m>
                        </m:e>
                      </m:d>
                    </m:oMath>
                  </m:oMathPara>
                </a14:m>
                <a:endParaRPr lang="en-US" sz="2800" dirty="0"/>
              </a:p>
            </p:txBody>
          </p:sp>
        </mc:Choice>
        <mc:Fallback xmlns="">
          <p:sp>
            <p:nvSpPr>
              <p:cNvPr id="7" name="TextBox 6">
                <a:extLst>
                  <a:ext uri="{FF2B5EF4-FFF2-40B4-BE49-F238E27FC236}">
                    <a16:creationId xmlns:a16="http://schemas.microsoft.com/office/drawing/2014/main" id="{7B5D8815-4303-1CD6-4F1B-45183B381554}"/>
                  </a:ext>
                </a:extLst>
              </p:cNvPr>
              <p:cNvSpPr txBox="1">
                <a:spLocks noRot="1" noChangeAspect="1" noMove="1" noResize="1" noEditPoints="1" noAdjustHandles="1" noChangeArrowheads="1" noChangeShapeType="1" noTextEdit="1"/>
              </p:cNvSpPr>
              <p:nvPr/>
            </p:nvSpPr>
            <p:spPr>
              <a:xfrm>
                <a:off x="616906" y="2472783"/>
                <a:ext cx="4028154" cy="2860398"/>
              </a:xfrm>
              <a:prstGeom prst="rect">
                <a:avLst/>
              </a:prstGeom>
              <a:blipFill>
                <a:blip r:embed="rId2"/>
                <a:stretch>
                  <a:fillRect t="-441" b="-17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3686209-DC7B-6F28-E0E0-67F3DFBFC7DF}"/>
              </a:ext>
            </a:extLst>
          </p:cNvPr>
          <p:cNvSpPr txBox="1"/>
          <p:nvPr/>
        </p:nvSpPr>
        <p:spPr>
          <a:xfrm>
            <a:off x="989669" y="1996534"/>
            <a:ext cx="3282627" cy="400110"/>
          </a:xfrm>
          <a:prstGeom prst="rect">
            <a:avLst/>
          </a:prstGeom>
          <a:solidFill>
            <a:schemeClr val="accent3"/>
          </a:solidFill>
        </p:spPr>
        <p:txBody>
          <a:bodyPr wrap="square" rtlCol="0">
            <a:spAutoFit/>
          </a:bodyPr>
          <a:lstStyle/>
          <a:p>
            <a:pPr algn="ctr"/>
            <a:r>
              <a:rPr lang="en-US" sz="2000" dirty="0">
                <a:solidFill>
                  <a:schemeClr val="bg1"/>
                </a:solidFill>
              </a:rPr>
              <a:t>Initial occupation matrix</a:t>
            </a:r>
          </a:p>
        </p:txBody>
      </p:sp>
      <p:sp>
        <p:nvSpPr>
          <p:cNvPr id="9" name="Oval 8">
            <a:extLst>
              <a:ext uri="{FF2B5EF4-FFF2-40B4-BE49-F238E27FC236}">
                <a16:creationId xmlns:a16="http://schemas.microsoft.com/office/drawing/2014/main" id="{43EE0538-3601-02DF-66E1-DA4400F409E2}"/>
              </a:ext>
            </a:extLst>
          </p:cNvPr>
          <p:cNvSpPr/>
          <p:nvPr/>
        </p:nvSpPr>
        <p:spPr>
          <a:xfrm>
            <a:off x="776087" y="2465099"/>
            <a:ext cx="382153" cy="382961"/>
          </a:xfrm>
          <a:prstGeom prst="ellipse">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FC19619E-F1EE-7C5F-8691-557019C71AEF}"/>
              </a:ext>
            </a:extLst>
          </p:cNvPr>
          <p:cNvCxnSpPr>
            <a:cxnSpLocks/>
            <a:stCxn id="9" idx="2"/>
            <a:endCxn id="12" idx="1"/>
          </p:cNvCxnSpPr>
          <p:nvPr/>
        </p:nvCxnSpPr>
        <p:spPr>
          <a:xfrm rot="10800000" flipV="1">
            <a:off x="776087" y="2656580"/>
            <a:ext cx="12700" cy="3136010"/>
          </a:xfrm>
          <a:prstGeom prst="bentConnector3">
            <a:avLst>
              <a:gd name="adj1" fmla="val 1800000"/>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B3ACC2-501B-4856-7BE8-7014B039A3C5}"/>
              </a:ext>
            </a:extLst>
          </p:cNvPr>
          <p:cNvSpPr txBox="1"/>
          <p:nvPr/>
        </p:nvSpPr>
        <p:spPr>
          <a:xfrm>
            <a:off x="776087" y="5592535"/>
            <a:ext cx="2198415" cy="400110"/>
          </a:xfrm>
          <a:prstGeom prst="rect">
            <a:avLst/>
          </a:prstGeom>
          <a:solidFill>
            <a:schemeClr val="accent3"/>
          </a:solidFill>
        </p:spPr>
        <p:txBody>
          <a:bodyPr wrap="square" rtlCol="0">
            <a:spAutoFit/>
          </a:bodyPr>
          <a:lstStyle/>
          <a:p>
            <a:pPr algn="ctr"/>
            <a:r>
              <a:rPr lang="en-US" sz="2000" dirty="0" err="1">
                <a:solidFill>
                  <a:schemeClr val="bg1"/>
                </a:solidFill>
              </a:rPr>
              <a:t>Localisation</a:t>
            </a:r>
            <a:r>
              <a:rPr lang="en-US" sz="2000" dirty="0">
                <a:solidFill>
                  <a:schemeClr val="bg1"/>
                </a:solidFill>
              </a:rPr>
              <a:t> on f</a:t>
            </a:r>
            <a:r>
              <a:rPr lang="en-US" sz="2000" baseline="-25000" dirty="0">
                <a:solidFill>
                  <a:schemeClr val="bg1"/>
                </a:solidFill>
              </a:rPr>
              <a:t>-3</a:t>
            </a:r>
          </a:p>
        </p:txBody>
      </p:sp>
      <p:sp>
        <p:nvSpPr>
          <p:cNvPr id="20" name="TextBox 19">
            <a:extLst>
              <a:ext uri="{FF2B5EF4-FFF2-40B4-BE49-F238E27FC236}">
                <a16:creationId xmlns:a16="http://schemas.microsoft.com/office/drawing/2014/main" id="{EB47FA70-7072-7E96-317A-BDD74BA634A2}"/>
              </a:ext>
            </a:extLst>
          </p:cNvPr>
          <p:cNvSpPr txBox="1"/>
          <p:nvPr/>
        </p:nvSpPr>
        <p:spPr>
          <a:xfrm>
            <a:off x="4714848" y="2752905"/>
            <a:ext cx="2198415" cy="2246769"/>
          </a:xfrm>
          <a:prstGeom prst="rect">
            <a:avLst/>
          </a:prstGeom>
          <a:solidFill>
            <a:schemeClr val="accent6"/>
          </a:solidFill>
        </p:spPr>
        <p:txBody>
          <a:bodyPr wrap="square" rtlCol="0">
            <a:spAutoFit/>
          </a:bodyPr>
          <a:lstStyle/>
          <a:p>
            <a:pPr algn="ctr"/>
            <a:r>
              <a:rPr lang="en-US" sz="2000" dirty="0">
                <a:solidFill>
                  <a:schemeClr val="bg1"/>
                </a:solidFill>
              </a:rPr>
              <a:t>Integral occupation of a lead diagonal element corresponds to </a:t>
            </a:r>
            <a:r>
              <a:rPr lang="en-US" sz="2000" dirty="0" err="1">
                <a:solidFill>
                  <a:schemeClr val="bg1"/>
                </a:solidFill>
              </a:rPr>
              <a:t>localisation</a:t>
            </a:r>
            <a:r>
              <a:rPr lang="en-US" sz="2000" dirty="0">
                <a:solidFill>
                  <a:schemeClr val="bg1"/>
                </a:solidFill>
              </a:rPr>
              <a:t> on a given orbital.</a:t>
            </a:r>
            <a:endParaRPr lang="en-US" sz="2000" baseline="-25000" dirty="0">
              <a:solidFill>
                <a:schemeClr val="bg1"/>
              </a:solidFill>
            </a:endParaRPr>
          </a:p>
        </p:txBody>
      </p:sp>
      <p:pic>
        <p:nvPicPr>
          <p:cNvPr id="2" name="Picture 1">
            <a:extLst>
              <a:ext uri="{FF2B5EF4-FFF2-40B4-BE49-F238E27FC236}">
                <a16:creationId xmlns:a16="http://schemas.microsoft.com/office/drawing/2014/main" id="{200B06A0-FF5C-FB8B-7A9B-0EA08AE9D228}"/>
              </a:ext>
            </a:extLst>
          </p:cNvPr>
          <p:cNvPicPr>
            <a:picLocks noChangeAspect="1"/>
          </p:cNvPicPr>
          <p:nvPr/>
        </p:nvPicPr>
        <p:blipFill>
          <a:blip r:embed="rId3"/>
          <a:stretch>
            <a:fillRect/>
          </a:stretch>
        </p:blipFill>
        <p:spPr>
          <a:xfrm>
            <a:off x="6951440" y="2868999"/>
            <a:ext cx="5240560" cy="2067966"/>
          </a:xfrm>
          <a:prstGeom prst="rect">
            <a:avLst/>
          </a:prstGeom>
        </p:spPr>
      </p:pic>
      <p:sp>
        <p:nvSpPr>
          <p:cNvPr id="5" name="Content Placeholder 1">
            <a:extLst>
              <a:ext uri="{FF2B5EF4-FFF2-40B4-BE49-F238E27FC236}">
                <a16:creationId xmlns:a16="http://schemas.microsoft.com/office/drawing/2014/main" id="{E9873691-2C02-AF84-F668-127029B294E0}"/>
              </a:ext>
            </a:extLst>
          </p:cNvPr>
          <p:cNvSpPr txBox="1">
            <a:spLocks/>
          </p:cNvSpPr>
          <p:nvPr/>
        </p:nvSpPr>
        <p:spPr>
          <a:xfrm>
            <a:off x="479376" y="984899"/>
            <a:ext cx="11257699" cy="1108302"/>
          </a:xfrm>
          <a:prstGeom prst="rect">
            <a:avLst/>
          </a:prstGeom>
        </p:spPr>
        <p:txBody>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lang="en-GB" sz="2800" kern="1200" baseline="0" smtClean="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Bef>
                <a:spcPts val="0"/>
              </a:spcBef>
              <a:buFont typeface="+mj-lt"/>
              <a:buAutoNum type="arabicPeriod"/>
            </a:pPr>
            <a:r>
              <a:rPr lang="en-US" sz="2400" dirty="0"/>
              <a:t>Perform a structure relaxation with occupation matrix control.</a:t>
            </a:r>
          </a:p>
          <a:p>
            <a:pPr marL="514350" indent="-514350">
              <a:spcBef>
                <a:spcPts val="0"/>
              </a:spcBef>
              <a:buFont typeface="+mj-lt"/>
              <a:buAutoNum type="arabicPeriod"/>
            </a:pPr>
            <a:r>
              <a:rPr lang="en-US" sz="2400" dirty="0"/>
              <a:t>Continue from the resultant wavefunction of the previous step and perform another structure relaxation without imposing occupation matrix control.</a:t>
            </a:r>
          </a:p>
        </p:txBody>
      </p:sp>
    </p:spTree>
    <p:extLst>
      <p:ext uri="{BB962C8B-B14F-4D97-AF65-F5344CB8AC3E}">
        <p14:creationId xmlns:p14="http://schemas.microsoft.com/office/powerpoint/2010/main" val="788661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Chart, histogram&#10;&#10;Description automatically generated">
            <a:extLst>
              <a:ext uri="{FF2B5EF4-FFF2-40B4-BE49-F238E27FC236}">
                <a16:creationId xmlns:a16="http://schemas.microsoft.com/office/drawing/2014/main" id="{B94CAC7B-D586-6902-C8A8-632FC2523F2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937666" y="1662411"/>
            <a:ext cx="7230325" cy="4217690"/>
          </a:xfrm>
        </p:spPr>
      </p:pic>
      <p:sp>
        <p:nvSpPr>
          <p:cNvPr id="3" name="Title 2">
            <a:extLst>
              <a:ext uri="{FF2B5EF4-FFF2-40B4-BE49-F238E27FC236}">
                <a16:creationId xmlns:a16="http://schemas.microsoft.com/office/drawing/2014/main" id="{C63A45AB-BF7C-EBC8-A468-650507960E52}"/>
              </a:ext>
            </a:extLst>
          </p:cNvPr>
          <p:cNvSpPr>
            <a:spLocks noGrp="1"/>
          </p:cNvSpPr>
          <p:nvPr>
            <p:ph type="title"/>
          </p:nvPr>
        </p:nvSpPr>
        <p:spPr/>
        <p:txBody>
          <a:bodyPr/>
          <a:lstStyle/>
          <a:p>
            <a:r>
              <a:rPr lang="en-US" dirty="0"/>
              <a:t>Occupation matrix control – </a:t>
            </a:r>
            <a:r>
              <a:rPr lang="en-US" dirty="0" err="1"/>
              <a:t>Jomard</a:t>
            </a:r>
            <a:r>
              <a:rPr lang="en-US" dirty="0"/>
              <a:t>/</a:t>
            </a:r>
            <a:r>
              <a:rPr lang="en-US" dirty="0" err="1"/>
              <a:t>Amadon</a:t>
            </a:r>
            <a:r>
              <a:rPr lang="en-US" dirty="0"/>
              <a:t>/Dorado </a:t>
            </a:r>
            <a:r>
              <a:rPr lang="en-US" i="1" dirty="0"/>
              <a:t>et al.</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5D8815-4303-1CD6-4F1B-45183B381554}"/>
                  </a:ext>
                </a:extLst>
              </p:cNvPr>
              <p:cNvSpPr txBox="1"/>
              <p:nvPr/>
            </p:nvSpPr>
            <p:spPr>
              <a:xfrm>
                <a:off x="616906" y="2360239"/>
                <a:ext cx="4028154" cy="2860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7"/>
                                    <m:mcJc m:val="center"/>
                                  </m:mcPr>
                                </m:mc>
                              </m:mcs>
                              <m:ctrlPr>
                                <a:rPr lang="en-US" sz="2800" i="1" smtClean="0">
                                  <a:latin typeface="Cambria Math" panose="02040503050406030204" pitchFamily="18" charset="0"/>
                                </a:rPr>
                              </m:ctrlPr>
                            </m:mPr>
                            <m:mr>
                              <m:e>
                                <m:r>
                                  <m:rPr>
                                    <m:brk m:alnAt="7"/>
                                  </m:rP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
                        </m:e>
                      </m:d>
                    </m:oMath>
                  </m:oMathPara>
                </a14:m>
                <a:endParaRPr lang="en-US" sz="2800" dirty="0"/>
              </a:p>
            </p:txBody>
          </p:sp>
        </mc:Choice>
        <mc:Fallback xmlns="">
          <p:sp>
            <p:nvSpPr>
              <p:cNvPr id="7" name="TextBox 6">
                <a:extLst>
                  <a:ext uri="{FF2B5EF4-FFF2-40B4-BE49-F238E27FC236}">
                    <a16:creationId xmlns:a16="http://schemas.microsoft.com/office/drawing/2014/main" id="{7B5D8815-4303-1CD6-4F1B-45183B381554}"/>
                  </a:ext>
                </a:extLst>
              </p:cNvPr>
              <p:cNvSpPr txBox="1">
                <a:spLocks noRot="1" noChangeAspect="1" noMove="1" noResize="1" noEditPoints="1" noAdjustHandles="1" noChangeArrowheads="1" noChangeShapeType="1" noTextEdit="1"/>
              </p:cNvSpPr>
              <p:nvPr/>
            </p:nvSpPr>
            <p:spPr>
              <a:xfrm>
                <a:off x="616906" y="2360239"/>
                <a:ext cx="4028154" cy="2860398"/>
              </a:xfrm>
              <a:prstGeom prst="rect">
                <a:avLst/>
              </a:prstGeom>
              <a:blipFill>
                <a:blip r:embed="rId3"/>
                <a:stretch>
                  <a:fillRect t="-442" b="-221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3686209-DC7B-6F28-E0E0-67F3DFBFC7DF}"/>
              </a:ext>
            </a:extLst>
          </p:cNvPr>
          <p:cNvSpPr txBox="1"/>
          <p:nvPr/>
        </p:nvSpPr>
        <p:spPr>
          <a:xfrm>
            <a:off x="989669" y="1883990"/>
            <a:ext cx="3282627" cy="400110"/>
          </a:xfrm>
          <a:prstGeom prst="rect">
            <a:avLst/>
          </a:prstGeom>
          <a:solidFill>
            <a:schemeClr val="accent3"/>
          </a:solidFill>
        </p:spPr>
        <p:txBody>
          <a:bodyPr wrap="square" rtlCol="0">
            <a:spAutoFit/>
          </a:bodyPr>
          <a:lstStyle/>
          <a:p>
            <a:pPr algn="ctr"/>
            <a:r>
              <a:rPr lang="en-US" sz="2000" dirty="0">
                <a:solidFill>
                  <a:schemeClr val="bg1"/>
                </a:solidFill>
              </a:rPr>
              <a:t>Initial occupation matrix</a:t>
            </a:r>
          </a:p>
        </p:txBody>
      </p:sp>
      <p:sp>
        <p:nvSpPr>
          <p:cNvPr id="9" name="Oval 8">
            <a:extLst>
              <a:ext uri="{FF2B5EF4-FFF2-40B4-BE49-F238E27FC236}">
                <a16:creationId xmlns:a16="http://schemas.microsoft.com/office/drawing/2014/main" id="{43EE0538-3601-02DF-66E1-DA4400F409E2}"/>
              </a:ext>
            </a:extLst>
          </p:cNvPr>
          <p:cNvSpPr/>
          <p:nvPr/>
        </p:nvSpPr>
        <p:spPr>
          <a:xfrm>
            <a:off x="776087" y="2352555"/>
            <a:ext cx="382153" cy="382961"/>
          </a:xfrm>
          <a:prstGeom prst="ellipse">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FC19619E-F1EE-7C5F-8691-557019C71AEF}"/>
              </a:ext>
            </a:extLst>
          </p:cNvPr>
          <p:cNvCxnSpPr>
            <a:cxnSpLocks/>
            <a:stCxn id="9" idx="2"/>
            <a:endCxn id="12" idx="1"/>
          </p:cNvCxnSpPr>
          <p:nvPr/>
        </p:nvCxnSpPr>
        <p:spPr>
          <a:xfrm rot="10800000" flipV="1">
            <a:off x="776087" y="2544036"/>
            <a:ext cx="12700" cy="3136010"/>
          </a:xfrm>
          <a:prstGeom prst="bentConnector3">
            <a:avLst>
              <a:gd name="adj1" fmla="val 1800000"/>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B3ACC2-501B-4856-7BE8-7014B039A3C5}"/>
              </a:ext>
            </a:extLst>
          </p:cNvPr>
          <p:cNvSpPr txBox="1"/>
          <p:nvPr/>
        </p:nvSpPr>
        <p:spPr>
          <a:xfrm>
            <a:off x="776087" y="5479991"/>
            <a:ext cx="2198415" cy="400110"/>
          </a:xfrm>
          <a:prstGeom prst="rect">
            <a:avLst/>
          </a:prstGeom>
          <a:solidFill>
            <a:schemeClr val="accent3"/>
          </a:solidFill>
        </p:spPr>
        <p:txBody>
          <a:bodyPr wrap="square" rtlCol="0">
            <a:spAutoFit/>
          </a:bodyPr>
          <a:lstStyle/>
          <a:p>
            <a:pPr algn="ctr"/>
            <a:r>
              <a:rPr lang="en-US" sz="2000" dirty="0" err="1">
                <a:solidFill>
                  <a:schemeClr val="bg1"/>
                </a:solidFill>
              </a:rPr>
              <a:t>Localisation</a:t>
            </a:r>
            <a:r>
              <a:rPr lang="en-US" sz="2000" dirty="0">
                <a:solidFill>
                  <a:schemeClr val="bg1"/>
                </a:solidFill>
              </a:rPr>
              <a:t> on f</a:t>
            </a:r>
            <a:r>
              <a:rPr lang="en-US" sz="2000" baseline="-25000" dirty="0">
                <a:solidFill>
                  <a:schemeClr val="bg1"/>
                </a:solidFill>
              </a:rPr>
              <a:t>-3</a:t>
            </a:r>
          </a:p>
        </p:txBody>
      </p:sp>
      <p:sp>
        <p:nvSpPr>
          <p:cNvPr id="16" name="TextBox 15">
            <a:extLst>
              <a:ext uri="{FF2B5EF4-FFF2-40B4-BE49-F238E27FC236}">
                <a16:creationId xmlns:a16="http://schemas.microsoft.com/office/drawing/2014/main" id="{D41CA23F-7CB2-ABDC-34CD-600ACBBC0765}"/>
              </a:ext>
            </a:extLst>
          </p:cNvPr>
          <p:cNvSpPr txBox="1"/>
          <p:nvPr/>
        </p:nvSpPr>
        <p:spPr>
          <a:xfrm>
            <a:off x="4937666" y="1262301"/>
            <a:ext cx="3282627" cy="400110"/>
          </a:xfrm>
          <a:prstGeom prst="rect">
            <a:avLst/>
          </a:prstGeom>
          <a:solidFill>
            <a:schemeClr val="accent3"/>
          </a:solidFill>
        </p:spPr>
        <p:txBody>
          <a:bodyPr wrap="square" rtlCol="0">
            <a:spAutoFit/>
          </a:bodyPr>
          <a:lstStyle/>
          <a:p>
            <a:pPr algn="ctr"/>
            <a:r>
              <a:rPr lang="en-US" sz="2000" dirty="0">
                <a:solidFill>
                  <a:schemeClr val="bg1"/>
                </a:solidFill>
              </a:rPr>
              <a:t>Resultant occupation nos.</a:t>
            </a:r>
          </a:p>
        </p:txBody>
      </p:sp>
      <p:sp>
        <p:nvSpPr>
          <p:cNvPr id="2" name="Footer Placeholder 3">
            <a:extLst>
              <a:ext uri="{FF2B5EF4-FFF2-40B4-BE49-F238E27FC236}">
                <a16:creationId xmlns:a16="http://schemas.microsoft.com/office/drawing/2014/main" id="{02E30929-586B-895A-4921-D6C84825AD1D}"/>
              </a:ext>
            </a:extLst>
          </p:cNvPr>
          <p:cNvSpPr>
            <a:spLocks noGrp="1"/>
          </p:cNvSpPr>
          <p:nvPr>
            <p:ph type="ftr" sz="quarter" idx="11"/>
          </p:nvPr>
        </p:nvSpPr>
        <p:spPr>
          <a:xfrm>
            <a:off x="479376" y="6356350"/>
            <a:ext cx="6977866" cy="365125"/>
          </a:xfrm>
        </p:spPr>
        <p:txBody>
          <a:bodyPr/>
          <a:lstStyle/>
          <a:p>
            <a:r>
              <a:rPr lang="en-GB" sz="1400" b="0" i="0" u="none" strike="noStrike" dirty="0">
                <a:solidFill>
                  <a:srgbClr val="000000"/>
                </a:solidFill>
                <a:effectLst/>
              </a:rPr>
              <a:t>B. Dorado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J. P. Allen and G. W. Watson, </a:t>
            </a:r>
            <a:r>
              <a:rPr lang="en-GB" sz="1400" b="0" i="1" u="none" strike="noStrike" dirty="0">
                <a:solidFill>
                  <a:srgbClr val="000000"/>
                </a:solidFill>
                <a:effectLst/>
              </a:rPr>
              <a:t>Phys. Chem. Chem. Phys.</a:t>
            </a:r>
            <a:r>
              <a:rPr lang="en-GB" sz="1400" b="0" i="0" u="none" strike="noStrike" dirty="0">
                <a:solidFill>
                  <a:srgbClr val="000000"/>
                </a:solidFill>
                <a:effectLst/>
              </a:rPr>
              <a:t>, 2014, </a:t>
            </a:r>
            <a:r>
              <a:rPr lang="en-GB" sz="1400" b="1" i="0" u="none" strike="noStrike" dirty="0">
                <a:solidFill>
                  <a:srgbClr val="000000"/>
                </a:solidFill>
                <a:effectLst/>
              </a:rPr>
              <a:t>16</a:t>
            </a:r>
            <a:r>
              <a:rPr lang="en-GB" sz="1400" b="0" i="0" u="none" strike="noStrike" dirty="0">
                <a:solidFill>
                  <a:srgbClr val="000000"/>
                </a:solidFill>
                <a:effectLst/>
              </a:rPr>
              <a:t>, 21016–21031.  </a:t>
            </a:r>
          </a:p>
        </p:txBody>
      </p:sp>
    </p:spTree>
    <p:extLst>
      <p:ext uri="{BB962C8B-B14F-4D97-AF65-F5344CB8AC3E}">
        <p14:creationId xmlns:p14="http://schemas.microsoft.com/office/powerpoint/2010/main" val="2056461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histogram&#10;&#10;Description automatically generated">
            <a:extLst>
              <a:ext uri="{FF2B5EF4-FFF2-40B4-BE49-F238E27FC236}">
                <a16:creationId xmlns:a16="http://schemas.microsoft.com/office/drawing/2014/main" id="{A61DDCC4-0F99-D22A-1F55-7616B2F8F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666" y="1662412"/>
            <a:ext cx="7230325" cy="4217690"/>
          </a:xfrm>
          <a:prstGeom prst="rect">
            <a:avLst/>
          </a:prstGeom>
        </p:spPr>
      </p:pic>
      <p:sp>
        <p:nvSpPr>
          <p:cNvPr id="3" name="Title 2">
            <a:extLst>
              <a:ext uri="{FF2B5EF4-FFF2-40B4-BE49-F238E27FC236}">
                <a16:creationId xmlns:a16="http://schemas.microsoft.com/office/drawing/2014/main" id="{C63A45AB-BF7C-EBC8-A468-650507960E52}"/>
              </a:ext>
            </a:extLst>
          </p:cNvPr>
          <p:cNvSpPr>
            <a:spLocks noGrp="1"/>
          </p:cNvSpPr>
          <p:nvPr>
            <p:ph type="title"/>
          </p:nvPr>
        </p:nvSpPr>
        <p:spPr/>
        <p:txBody>
          <a:bodyPr/>
          <a:lstStyle/>
          <a:p>
            <a:r>
              <a:rPr lang="en-US" dirty="0"/>
              <a:t>Occupation matrix control – </a:t>
            </a:r>
            <a:r>
              <a:rPr lang="en-US" dirty="0" err="1"/>
              <a:t>Jomard</a:t>
            </a:r>
            <a:r>
              <a:rPr lang="en-US" dirty="0"/>
              <a:t>/</a:t>
            </a:r>
            <a:r>
              <a:rPr lang="en-US" dirty="0" err="1"/>
              <a:t>Amadon</a:t>
            </a:r>
            <a:r>
              <a:rPr lang="en-US" dirty="0"/>
              <a:t>/Dorado </a:t>
            </a:r>
            <a:r>
              <a:rPr lang="en-US" i="1" dirty="0"/>
              <a:t>et al.</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2228B-E97D-89E2-3357-263B2BFC8EBD}"/>
                  </a:ext>
                </a:extLst>
              </p:cNvPr>
              <p:cNvSpPr txBox="1"/>
              <p:nvPr/>
            </p:nvSpPr>
            <p:spPr>
              <a:xfrm>
                <a:off x="616906" y="2360239"/>
                <a:ext cx="4028154" cy="2860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7"/>
                                    <m:mcJc m:val="center"/>
                                  </m:mcPr>
                                </m:mc>
                              </m:mcs>
                              <m:ctrlPr>
                                <a:rPr lang="en-US" sz="2800" i="1" smtClean="0">
                                  <a:latin typeface="Cambria Math" panose="02040503050406030204" pitchFamily="18" charset="0"/>
                                </a:rPr>
                              </m:ctrlPr>
                            </m:mPr>
                            <m:mr>
                              <m:e>
                                <m:r>
                                  <m:rPr>
                                    <m:brk m:alnAt="7"/>
                                  </m:rP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
                        </m:e>
                      </m:d>
                    </m:oMath>
                  </m:oMathPara>
                </a14:m>
                <a:endParaRPr lang="en-US" sz="2800" dirty="0"/>
              </a:p>
            </p:txBody>
          </p:sp>
        </mc:Choice>
        <mc:Fallback xmlns="">
          <p:sp>
            <p:nvSpPr>
              <p:cNvPr id="5" name="TextBox 4">
                <a:extLst>
                  <a:ext uri="{FF2B5EF4-FFF2-40B4-BE49-F238E27FC236}">
                    <a16:creationId xmlns:a16="http://schemas.microsoft.com/office/drawing/2014/main" id="{41D2228B-E97D-89E2-3357-263B2BFC8EBD}"/>
                  </a:ext>
                </a:extLst>
              </p:cNvPr>
              <p:cNvSpPr txBox="1">
                <a:spLocks noRot="1" noChangeAspect="1" noMove="1" noResize="1" noEditPoints="1" noAdjustHandles="1" noChangeArrowheads="1" noChangeShapeType="1" noTextEdit="1"/>
              </p:cNvSpPr>
              <p:nvPr/>
            </p:nvSpPr>
            <p:spPr>
              <a:xfrm>
                <a:off x="616906" y="2360239"/>
                <a:ext cx="4028154" cy="2860398"/>
              </a:xfrm>
              <a:prstGeom prst="rect">
                <a:avLst/>
              </a:prstGeom>
              <a:blipFill>
                <a:blip r:embed="rId3"/>
                <a:stretch>
                  <a:fillRect t="-442" b="-22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129BB69-F578-74FE-45B0-30C1320A3039}"/>
              </a:ext>
            </a:extLst>
          </p:cNvPr>
          <p:cNvSpPr txBox="1"/>
          <p:nvPr/>
        </p:nvSpPr>
        <p:spPr>
          <a:xfrm>
            <a:off x="989669" y="1883990"/>
            <a:ext cx="3282627" cy="400110"/>
          </a:xfrm>
          <a:prstGeom prst="rect">
            <a:avLst/>
          </a:prstGeom>
          <a:solidFill>
            <a:schemeClr val="accent3"/>
          </a:solidFill>
        </p:spPr>
        <p:txBody>
          <a:bodyPr wrap="square" rtlCol="0">
            <a:spAutoFit/>
          </a:bodyPr>
          <a:lstStyle/>
          <a:p>
            <a:pPr algn="ctr"/>
            <a:r>
              <a:rPr lang="en-US" sz="2000" dirty="0">
                <a:solidFill>
                  <a:schemeClr val="bg1"/>
                </a:solidFill>
              </a:rPr>
              <a:t>Initial occupation matrix</a:t>
            </a:r>
          </a:p>
        </p:txBody>
      </p:sp>
      <p:sp>
        <p:nvSpPr>
          <p:cNvPr id="7" name="Oval 6">
            <a:extLst>
              <a:ext uri="{FF2B5EF4-FFF2-40B4-BE49-F238E27FC236}">
                <a16:creationId xmlns:a16="http://schemas.microsoft.com/office/drawing/2014/main" id="{9B7E311D-5714-E0CB-F3D9-6C45D97B05E9}"/>
              </a:ext>
            </a:extLst>
          </p:cNvPr>
          <p:cNvSpPr/>
          <p:nvPr/>
        </p:nvSpPr>
        <p:spPr>
          <a:xfrm>
            <a:off x="1324727" y="2760349"/>
            <a:ext cx="382153" cy="382961"/>
          </a:xfrm>
          <a:prstGeom prst="ellipse">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D11250B-34E3-C42D-3ABD-E34AE0E856F8}"/>
              </a:ext>
            </a:extLst>
          </p:cNvPr>
          <p:cNvCxnSpPr>
            <a:cxnSpLocks/>
            <a:stCxn id="7" idx="2"/>
            <a:endCxn id="9" idx="1"/>
          </p:cNvCxnSpPr>
          <p:nvPr/>
        </p:nvCxnSpPr>
        <p:spPr>
          <a:xfrm rot="10800000" flipV="1">
            <a:off x="776087" y="2951830"/>
            <a:ext cx="548640" cy="2728216"/>
          </a:xfrm>
          <a:prstGeom prst="bentConnector3">
            <a:avLst>
              <a:gd name="adj1" fmla="val 141667"/>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DB9226-19A8-F455-2665-2283331DB65D}"/>
              </a:ext>
            </a:extLst>
          </p:cNvPr>
          <p:cNvSpPr txBox="1"/>
          <p:nvPr/>
        </p:nvSpPr>
        <p:spPr>
          <a:xfrm>
            <a:off x="776087" y="5479991"/>
            <a:ext cx="2198415" cy="400110"/>
          </a:xfrm>
          <a:prstGeom prst="rect">
            <a:avLst/>
          </a:prstGeom>
          <a:solidFill>
            <a:schemeClr val="accent3"/>
          </a:solidFill>
        </p:spPr>
        <p:txBody>
          <a:bodyPr wrap="square" rtlCol="0">
            <a:spAutoFit/>
          </a:bodyPr>
          <a:lstStyle/>
          <a:p>
            <a:pPr algn="ctr"/>
            <a:r>
              <a:rPr lang="en-US" sz="2000" dirty="0" err="1">
                <a:solidFill>
                  <a:schemeClr val="bg1"/>
                </a:solidFill>
              </a:rPr>
              <a:t>Localisation</a:t>
            </a:r>
            <a:r>
              <a:rPr lang="en-US" sz="2000" dirty="0">
                <a:solidFill>
                  <a:schemeClr val="bg1"/>
                </a:solidFill>
              </a:rPr>
              <a:t> on f</a:t>
            </a:r>
            <a:r>
              <a:rPr lang="en-US" sz="2000" baseline="-25000" dirty="0">
                <a:solidFill>
                  <a:schemeClr val="bg1"/>
                </a:solidFill>
              </a:rPr>
              <a:t>-2</a:t>
            </a:r>
          </a:p>
        </p:txBody>
      </p:sp>
      <p:sp>
        <p:nvSpPr>
          <p:cNvPr id="12" name="TextBox 11">
            <a:extLst>
              <a:ext uri="{FF2B5EF4-FFF2-40B4-BE49-F238E27FC236}">
                <a16:creationId xmlns:a16="http://schemas.microsoft.com/office/drawing/2014/main" id="{66DB3F9A-3CFE-13B4-8B58-4AE1B7D64818}"/>
              </a:ext>
            </a:extLst>
          </p:cNvPr>
          <p:cNvSpPr txBox="1"/>
          <p:nvPr/>
        </p:nvSpPr>
        <p:spPr>
          <a:xfrm>
            <a:off x="4937666" y="1262301"/>
            <a:ext cx="3282627" cy="400110"/>
          </a:xfrm>
          <a:prstGeom prst="rect">
            <a:avLst/>
          </a:prstGeom>
          <a:solidFill>
            <a:schemeClr val="accent3"/>
          </a:solidFill>
        </p:spPr>
        <p:txBody>
          <a:bodyPr wrap="square" rtlCol="0">
            <a:spAutoFit/>
          </a:bodyPr>
          <a:lstStyle/>
          <a:p>
            <a:pPr algn="ctr"/>
            <a:r>
              <a:rPr lang="en-US" sz="2000" dirty="0">
                <a:solidFill>
                  <a:schemeClr val="bg1"/>
                </a:solidFill>
              </a:rPr>
              <a:t>Resultant occupation nos.</a:t>
            </a:r>
          </a:p>
        </p:txBody>
      </p:sp>
      <p:sp>
        <p:nvSpPr>
          <p:cNvPr id="17" name="Footer Placeholder 3">
            <a:extLst>
              <a:ext uri="{FF2B5EF4-FFF2-40B4-BE49-F238E27FC236}">
                <a16:creationId xmlns:a16="http://schemas.microsoft.com/office/drawing/2014/main" id="{F5729408-BC80-9ECC-CECF-E60053291540}"/>
              </a:ext>
            </a:extLst>
          </p:cNvPr>
          <p:cNvSpPr>
            <a:spLocks noGrp="1"/>
          </p:cNvSpPr>
          <p:nvPr>
            <p:ph type="ftr" sz="quarter" idx="11"/>
          </p:nvPr>
        </p:nvSpPr>
        <p:spPr>
          <a:xfrm>
            <a:off x="479376" y="6356350"/>
            <a:ext cx="6977866" cy="365125"/>
          </a:xfrm>
        </p:spPr>
        <p:txBody>
          <a:bodyPr/>
          <a:lstStyle/>
          <a:p>
            <a:r>
              <a:rPr lang="en-GB" sz="1400" b="0" i="0" u="none" strike="noStrike" dirty="0">
                <a:solidFill>
                  <a:srgbClr val="000000"/>
                </a:solidFill>
                <a:effectLst/>
              </a:rPr>
              <a:t>B. Dorado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J. P. Allen and G. W. Watson, </a:t>
            </a:r>
            <a:r>
              <a:rPr lang="en-GB" sz="1400" b="0" i="1" u="none" strike="noStrike" dirty="0">
                <a:solidFill>
                  <a:srgbClr val="000000"/>
                </a:solidFill>
                <a:effectLst/>
              </a:rPr>
              <a:t>Phys. Chem. Chem. Phys.</a:t>
            </a:r>
            <a:r>
              <a:rPr lang="en-GB" sz="1400" b="0" i="0" u="none" strike="noStrike" dirty="0">
                <a:solidFill>
                  <a:srgbClr val="000000"/>
                </a:solidFill>
                <a:effectLst/>
              </a:rPr>
              <a:t>, 2014, </a:t>
            </a:r>
            <a:r>
              <a:rPr lang="en-GB" sz="1400" b="1" i="0" u="none" strike="noStrike" dirty="0">
                <a:solidFill>
                  <a:srgbClr val="000000"/>
                </a:solidFill>
                <a:effectLst/>
              </a:rPr>
              <a:t>16</a:t>
            </a:r>
            <a:r>
              <a:rPr lang="en-GB" sz="1400" b="0" i="0" u="none" strike="noStrike" dirty="0">
                <a:solidFill>
                  <a:srgbClr val="000000"/>
                </a:solidFill>
                <a:effectLst/>
              </a:rPr>
              <a:t>, 21016–21031.  </a:t>
            </a:r>
          </a:p>
        </p:txBody>
      </p:sp>
    </p:spTree>
    <p:extLst>
      <p:ext uri="{BB962C8B-B14F-4D97-AF65-F5344CB8AC3E}">
        <p14:creationId xmlns:p14="http://schemas.microsoft.com/office/powerpoint/2010/main" val="1479106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histogram&#10;&#10;Description automatically generated">
            <a:extLst>
              <a:ext uri="{FF2B5EF4-FFF2-40B4-BE49-F238E27FC236}">
                <a16:creationId xmlns:a16="http://schemas.microsoft.com/office/drawing/2014/main" id="{BB830831-2488-FB5D-7D2B-78A9F298B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666" y="1662411"/>
            <a:ext cx="7230325" cy="4217690"/>
          </a:xfrm>
          <a:prstGeom prst="rect">
            <a:avLst/>
          </a:prstGeom>
        </p:spPr>
      </p:pic>
      <p:sp>
        <p:nvSpPr>
          <p:cNvPr id="3" name="Title 2">
            <a:extLst>
              <a:ext uri="{FF2B5EF4-FFF2-40B4-BE49-F238E27FC236}">
                <a16:creationId xmlns:a16="http://schemas.microsoft.com/office/drawing/2014/main" id="{C63A45AB-BF7C-EBC8-A468-650507960E52}"/>
              </a:ext>
            </a:extLst>
          </p:cNvPr>
          <p:cNvSpPr>
            <a:spLocks noGrp="1"/>
          </p:cNvSpPr>
          <p:nvPr>
            <p:ph type="title"/>
          </p:nvPr>
        </p:nvSpPr>
        <p:spPr/>
        <p:txBody>
          <a:bodyPr/>
          <a:lstStyle/>
          <a:p>
            <a:r>
              <a:rPr lang="en-US" dirty="0"/>
              <a:t>Occupation matrix control – </a:t>
            </a:r>
            <a:r>
              <a:rPr lang="en-US" dirty="0" err="1"/>
              <a:t>Jomard</a:t>
            </a:r>
            <a:r>
              <a:rPr lang="en-US" dirty="0"/>
              <a:t>/</a:t>
            </a:r>
            <a:r>
              <a:rPr lang="en-US" dirty="0" err="1"/>
              <a:t>Amadon</a:t>
            </a:r>
            <a:r>
              <a:rPr lang="en-US" dirty="0"/>
              <a:t>/Dorado </a:t>
            </a:r>
            <a:r>
              <a:rPr lang="en-US" i="1" dirty="0"/>
              <a:t>et al.</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2228B-E97D-89E2-3357-263B2BFC8EBD}"/>
                  </a:ext>
                </a:extLst>
              </p:cNvPr>
              <p:cNvSpPr txBox="1"/>
              <p:nvPr/>
            </p:nvSpPr>
            <p:spPr>
              <a:xfrm>
                <a:off x="616906" y="2360239"/>
                <a:ext cx="4028154" cy="2860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7"/>
                                    <m:mcJc m:val="center"/>
                                  </m:mcPr>
                                </m:mc>
                              </m:mcs>
                              <m:ctrlPr>
                                <a:rPr lang="en-US" sz="2800" i="1" smtClean="0">
                                  <a:latin typeface="Cambria Math" panose="02040503050406030204" pitchFamily="18" charset="0"/>
                                </a:rPr>
                              </m:ctrlPr>
                            </m:mPr>
                            <m:mr>
                              <m:e>
                                <m:r>
                                  <m:rPr>
                                    <m:brk m:alnAt="7"/>
                                  </m:rP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
                        </m:e>
                      </m:d>
                    </m:oMath>
                  </m:oMathPara>
                </a14:m>
                <a:endParaRPr lang="en-US" sz="2800" dirty="0"/>
              </a:p>
            </p:txBody>
          </p:sp>
        </mc:Choice>
        <mc:Fallback xmlns="">
          <p:sp>
            <p:nvSpPr>
              <p:cNvPr id="5" name="TextBox 4">
                <a:extLst>
                  <a:ext uri="{FF2B5EF4-FFF2-40B4-BE49-F238E27FC236}">
                    <a16:creationId xmlns:a16="http://schemas.microsoft.com/office/drawing/2014/main" id="{41D2228B-E97D-89E2-3357-263B2BFC8EBD}"/>
                  </a:ext>
                </a:extLst>
              </p:cNvPr>
              <p:cNvSpPr txBox="1">
                <a:spLocks noRot="1" noChangeAspect="1" noMove="1" noResize="1" noEditPoints="1" noAdjustHandles="1" noChangeArrowheads="1" noChangeShapeType="1" noTextEdit="1"/>
              </p:cNvSpPr>
              <p:nvPr/>
            </p:nvSpPr>
            <p:spPr>
              <a:xfrm>
                <a:off x="616906" y="2360239"/>
                <a:ext cx="4028154" cy="2860398"/>
              </a:xfrm>
              <a:prstGeom prst="rect">
                <a:avLst/>
              </a:prstGeom>
              <a:blipFill>
                <a:blip r:embed="rId3"/>
                <a:stretch>
                  <a:fillRect t="-442" b="-22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00F16BF-AFEF-6F43-0623-91DDA7C65859}"/>
              </a:ext>
            </a:extLst>
          </p:cNvPr>
          <p:cNvSpPr txBox="1"/>
          <p:nvPr/>
        </p:nvSpPr>
        <p:spPr>
          <a:xfrm>
            <a:off x="989669" y="1883990"/>
            <a:ext cx="3282627" cy="400110"/>
          </a:xfrm>
          <a:prstGeom prst="rect">
            <a:avLst/>
          </a:prstGeom>
          <a:solidFill>
            <a:schemeClr val="accent3"/>
          </a:solidFill>
        </p:spPr>
        <p:txBody>
          <a:bodyPr wrap="square" rtlCol="0">
            <a:spAutoFit/>
          </a:bodyPr>
          <a:lstStyle/>
          <a:p>
            <a:pPr algn="ctr"/>
            <a:r>
              <a:rPr lang="en-US" sz="2000" dirty="0">
                <a:solidFill>
                  <a:schemeClr val="bg1"/>
                </a:solidFill>
              </a:rPr>
              <a:t>Initial occupation matrix</a:t>
            </a:r>
          </a:p>
        </p:txBody>
      </p:sp>
      <p:sp>
        <p:nvSpPr>
          <p:cNvPr id="7" name="Oval 6">
            <a:extLst>
              <a:ext uri="{FF2B5EF4-FFF2-40B4-BE49-F238E27FC236}">
                <a16:creationId xmlns:a16="http://schemas.microsoft.com/office/drawing/2014/main" id="{E8CB7062-85B2-F2DD-8E39-BBFCBADC1BA5}"/>
              </a:ext>
            </a:extLst>
          </p:cNvPr>
          <p:cNvSpPr/>
          <p:nvPr/>
        </p:nvSpPr>
        <p:spPr>
          <a:xfrm>
            <a:off x="1883607" y="3183290"/>
            <a:ext cx="382153" cy="382961"/>
          </a:xfrm>
          <a:prstGeom prst="ellipse">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50E1BCC6-9DC3-6E2D-D6A1-6C46F0488AA3}"/>
              </a:ext>
            </a:extLst>
          </p:cNvPr>
          <p:cNvCxnSpPr>
            <a:cxnSpLocks/>
            <a:stCxn id="7" idx="2"/>
            <a:endCxn id="9" idx="1"/>
          </p:cNvCxnSpPr>
          <p:nvPr/>
        </p:nvCxnSpPr>
        <p:spPr>
          <a:xfrm rot="10800000" flipV="1">
            <a:off x="776087" y="3374770"/>
            <a:ext cx="1107520" cy="2305275"/>
          </a:xfrm>
          <a:prstGeom prst="bentConnector3">
            <a:avLst>
              <a:gd name="adj1" fmla="val 120641"/>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F51464-7574-76D8-F1DE-FBA6427B62EC}"/>
              </a:ext>
            </a:extLst>
          </p:cNvPr>
          <p:cNvSpPr txBox="1"/>
          <p:nvPr/>
        </p:nvSpPr>
        <p:spPr>
          <a:xfrm>
            <a:off x="776087" y="5479991"/>
            <a:ext cx="2198415" cy="400110"/>
          </a:xfrm>
          <a:prstGeom prst="rect">
            <a:avLst/>
          </a:prstGeom>
          <a:solidFill>
            <a:schemeClr val="accent3"/>
          </a:solidFill>
        </p:spPr>
        <p:txBody>
          <a:bodyPr wrap="square" rtlCol="0">
            <a:spAutoFit/>
          </a:bodyPr>
          <a:lstStyle/>
          <a:p>
            <a:pPr algn="ctr"/>
            <a:r>
              <a:rPr lang="en-US" sz="2000" dirty="0" err="1">
                <a:solidFill>
                  <a:schemeClr val="bg1"/>
                </a:solidFill>
              </a:rPr>
              <a:t>Localisation</a:t>
            </a:r>
            <a:r>
              <a:rPr lang="en-US" sz="2000" dirty="0">
                <a:solidFill>
                  <a:schemeClr val="bg1"/>
                </a:solidFill>
              </a:rPr>
              <a:t> on f</a:t>
            </a:r>
            <a:r>
              <a:rPr lang="en-US" sz="2000" baseline="-25000" dirty="0">
                <a:solidFill>
                  <a:schemeClr val="bg1"/>
                </a:solidFill>
              </a:rPr>
              <a:t>-1</a:t>
            </a:r>
          </a:p>
        </p:txBody>
      </p:sp>
      <p:sp>
        <p:nvSpPr>
          <p:cNvPr id="12" name="TextBox 11">
            <a:extLst>
              <a:ext uri="{FF2B5EF4-FFF2-40B4-BE49-F238E27FC236}">
                <a16:creationId xmlns:a16="http://schemas.microsoft.com/office/drawing/2014/main" id="{6B7E78C1-BF9A-9868-F592-FFC914A0CAF7}"/>
              </a:ext>
            </a:extLst>
          </p:cNvPr>
          <p:cNvSpPr txBox="1"/>
          <p:nvPr/>
        </p:nvSpPr>
        <p:spPr>
          <a:xfrm>
            <a:off x="4937666" y="1262301"/>
            <a:ext cx="3282627" cy="400110"/>
          </a:xfrm>
          <a:prstGeom prst="rect">
            <a:avLst/>
          </a:prstGeom>
          <a:solidFill>
            <a:schemeClr val="accent3"/>
          </a:solidFill>
        </p:spPr>
        <p:txBody>
          <a:bodyPr wrap="square" rtlCol="0">
            <a:spAutoFit/>
          </a:bodyPr>
          <a:lstStyle/>
          <a:p>
            <a:pPr algn="ctr"/>
            <a:r>
              <a:rPr lang="en-US" sz="2000" dirty="0">
                <a:solidFill>
                  <a:schemeClr val="bg1"/>
                </a:solidFill>
              </a:rPr>
              <a:t>Resultant occupation nos.</a:t>
            </a:r>
          </a:p>
        </p:txBody>
      </p:sp>
      <p:sp>
        <p:nvSpPr>
          <p:cNvPr id="13" name="Footer Placeholder 3">
            <a:extLst>
              <a:ext uri="{FF2B5EF4-FFF2-40B4-BE49-F238E27FC236}">
                <a16:creationId xmlns:a16="http://schemas.microsoft.com/office/drawing/2014/main" id="{42F7F5AB-EE5D-D492-98EA-797D3F7655AD}"/>
              </a:ext>
            </a:extLst>
          </p:cNvPr>
          <p:cNvSpPr>
            <a:spLocks noGrp="1"/>
          </p:cNvSpPr>
          <p:nvPr>
            <p:ph type="ftr" sz="quarter" idx="11"/>
          </p:nvPr>
        </p:nvSpPr>
        <p:spPr>
          <a:xfrm>
            <a:off x="479376" y="6356350"/>
            <a:ext cx="6977866" cy="365125"/>
          </a:xfrm>
        </p:spPr>
        <p:txBody>
          <a:bodyPr/>
          <a:lstStyle/>
          <a:p>
            <a:r>
              <a:rPr lang="en-GB" sz="1400" b="0" i="0" u="none" strike="noStrike" dirty="0">
                <a:solidFill>
                  <a:srgbClr val="000000"/>
                </a:solidFill>
                <a:effectLst/>
              </a:rPr>
              <a:t>B. Dorado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J. P. Allen and G. W. Watson, </a:t>
            </a:r>
            <a:r>
              <a:rPr lang="en-GB" sz="1400" b="0" i="1" u="none" strike="noStrike" dirty="0">
                <a:solidFill>
                  <a:srgbClr val="000000"/>
                </a:solidFill>
                <a:effectLst/>
              </a:rPr>
              <a:t>Phys. Chem. Chem. Phys.</a:t>
            </a:r>
            <a:r>
              <a:rPr lang="en-GB" sz="1400" b="0" i="0" u="none" strike="noStrike" dirty="0">
                <a:solidFill>
                  <a:srgbClr val="000000"/>
                </a:solidFill>
                <a:effectLst/>
              </a:rPr>
              <a:t>, 2014, </a:t>
            </a:r>
            <a:r>
              <a:rPr lang="en-GB" sz="1400" b="1" i="0" u="none" strike="noStrike" dirty="0">
                <a:solidFill>
                  <a:srgbClr val="000000"/>
                </a:solidFill>
                <a:effectLst/>
              </a:rPr>
              <a:t>16</a:t>
            </a:r>
            <a:r>
              <a:rPr lang="en-GB" sz="1400" b="0" i="0" u="none" strike="noStrike" dirty="0">
                <a:solidFill>
                  <a:srgbClr val="000000"/>
                </a:solidFill>
                <a:effectLst/>
              </a:rPr>
              <a:t>, 21016–21031.  </a:t>
            </a:r>
          </a:p>
        </p:txBody>
      </p:sp>
    </p:spTree>
    <p:extLst>
      <p:ext uri="{BB962C8B-B14F-4D97-AF65-F5344CB8AC3E}">
        <p14:creationId xmlns:p14="http://schemas.microsoft.com/office/powerpoint/2010/main" val="988911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bar chart&#10;&#10;Description automatically generated">
            <a:extLst>
              <a:ext uri="{FF2B5EF4-FFF2-40B4-BE49-F238E27FC236}">
                <a16:creationId xmlns:a16="http://schemas.microsoft.com/office/drawing/2014/main" id="{C1C9C822-D0FC-C531-EA1B-153ACEB11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666" y="1662411"/>
            <a:ext cx="7230325" cy="4217690"/>
          </a:xfrm>
          <a:prstGeom prst="rect">
            <a:avLst/>
          </a:prstGeom>
        </p:spPr>
      </p:pic>
      <p:sp>
        <p:nvSpPr>
          <p:cNvPr id="3" name="Title 2">
            <a:extLst>
              <a:ext uri="{FF2B5EF4-FFF2-40B4-BE49-F238E27FC236}">
                <a16:creationId xmlns:a16="http://schemas.microsoft.com/office/drawing/2014/main" id="{C63A45AB-BF7C-EBC8-A468-650507960E52}"/>
              </a:ext>
            </a:extLst>
          </p:cNvPr>
          <p:cNvSpPr>
            <a:spLocks noGrp="1"/>
          </p:cNvSpPr>
          <p:nvPr>
            <p:ph type="title"/>
          </p:nvPr>
        </p:nvSpPr>
        <p:spPr/>
        <p:txBody>
          <a:bodyPr/>
          <a:lstStyle/>
          <a:p>
            <a:r>
              <a:rPr lang="en-US" dirty="0"/>
              <a:t>Occupation matrix control – </a:t>
            </a:r>
            <a:r>
              <a:rPr lang="en-US" dirty="0" err="1"/>
              <a:t>Jomard</a:t>
            </a:r>
            <a:r>
              <a:rPr lang="en-US" dirty="0"/>
              <a:t>/</a:t>
            </a:r>
            <a:r>
              <a:rPr lang="en-US" dirty="0" err="1"/>
              <a:t>Amadon</a:t>
            </a:r>
            <a:r>
              <a:rPr lang="en-US" dirty="0"/>
              <a:t>/Dorado </a:t>
            </a:r>
            <a:r>
              <a:rPr lang="en-US" i="1" dirty="0"/>
              <a:t>et al.</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2228B-E97D-89E2-3357-263B2BFC8EBD}"/>
                  </a:ext>
                </a:extLst>
              </p:cNvPr>
              <p:cNvSpPr txBox="1"/>
              <p:nvPr/>
            </p:nvSpPr>
            <p:spPr>
              <a:xfrm>
                <a:off x="616906" y="2360239"/>
                <a:ext cx="4028154" cy="2860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7"/>
                                    <m:mcJc m:val="center"/>
                                  </m:mcPr>
                                </m:mc>
                              </m:mcs>
                              <m:ctrlPr>
                                <a:rPr lang="en-US" sz="2800" i="1" smtClean="0">
                                  <a:latin typeface="Cambria Math" panose="02040503050406030204" pitchFamily="18" charset="0"/>
                                </a:rPr>
                              </m:ctrlPr>
                            </m:mPr>
                            <m:mr>
                              <m:e>
                                <m:r>
                                  <m:rPr>
                                    <m:brk m:alnAt="7"/>
                                  </m:rP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
                        </m:e>
                      </m:d>
                    </m:oMath>
                  </m:oMathPara>
                </a14:m>
                <a:endParaRPr lang="en-US" sz="2800" dirty="0"/>
              </a:p>
            </p:txBody>
          </p:sp>
        </mc:Choice>
        <mc:Fallback xmlns="">
          <p:sp>
            <p:nvSpPr>
              <p:cNvPr id="5" name="TextBox 4">
                <a:extLst>
                  <a:ext uri="{FF2B5EF4-FFF2-40B4-BE49-F238E27FC236}">
                    <a16:creationId xmlns:a16="http://schemas.microsoft.com/office/drawing/2014/main" id="{41D2228B-E97D-89E2-3357-263B2BFC8EBD}"/>
                  </a:ext>
                </a:extLst>
              </p:cNvPr>
              <p:cNvSpPr txBox="1">
                <a:spLocks noRot="1" noChangeAspect="1" noMove="1" noResize="1" noEditPoints="1" noAdjustHandles="1" noChangeArrowheads="1" noChangeShapeType="1" noTextEdit="1"/>
              </p:cNvSpPr>
              <p:nvPr/>
            </p:nvSpPr>
            <p:spPr>
              <a:xfrm>
                <a:off x="616906" y="2360239"/>
                <a:ext cx="4028154" cy="2860398"/>
              </a:xfrm>
              <a:prstGeom prst="rect">
                <a:avLst/>
              </a:prstGeom>
              <a:blipFill>
                <a:blip r:embed="rId3"/>
                <a:stretch>
                  <a:fillRect t="-442" b="-22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3FF4707-0A18-4BE4-97BF-69BC96EB04FA}"/>
              </a:ext>
            </a:extLst>
          </p:cNvPr>
          <p:cNvSpPr txBox="1"/>
          <p:nvPr/>
        </p:nvSpPr>
        <p:spPr>
          <a:xfrm>
            <a:off x="989669" y="1883990"/>
            <a:ext cx="3282627" cy="400110"/>
          </a:xfrm>
          <a:prstGeom prst="rect">
            <a:avLst/>
          </a:prstGeom>
          <a:solidFill>
            <a:schemeClr val="accent3"/>
          </a:solidFill>
        </p:spPr>
        <p:txBody>
          <a:bodyPr wrap="square" rtlCol="0">
            <a:spAutoFit/>
          </a:bodyPr>
          <a:lstStyle/>
          <a:p>
            <a:pPr algn="ctr"/>
            <a:r>
              <a:rPr lang="en-US" sz="2000" dirty="0">
                <a:solidFill>
                  <a:schemeClr val="bg1"/>
                </a:solidFill>
              </a:rPr>
              <a:t>Initial occupation matrix</a:t>
            </a:r>
          </a:p>
        </p:txBody>
      </p:sp>
      <p:sp>
        <p:nvSpPr>
          <p:cNvPr id="7" name="Oval 6">
            <a:extLst>
              <a:ext uri="{FF2B5EF4-FFF2-40B4-BE49-F238E27FC236}">
                <a16:creationId xmlns:a16="http://schemas.microsoft.com/office/drawing/2014/main" id="{15077F16-54C5-89DC-29A1-5E83C4CCA6C0}"/>
              </a:ext>
            </a:extLst>
          </p:cNvPr>
          <p:cNvSpPr/>
          <p:nvPr/>
        </p:nvSpPr>
        <p:spPr>
          <a:xfrm>
            <a:off x="2439905" y="3598957"/>
            <a:ext cx="382153" cy="382961"/>
          </a:xfrm>
          <a:prstGeom prst="ellipse">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C7AE2C78-82EE-E100-E732-0139AEAFFF18}"/>
              </a:ext>
            </a:extLst>
          </p:cNvPr>
          <p:cNvCxnSpPr>
            <a:cxnSpLocks/>
            <a:stCxn id="7" idx="2"/>
            <a:endCxn id="9" idx="1"/>
          </p:cNvCxnSpPr>
          <p:nvPr/>
        </p:nvCxnSpPr>
        <p:spPr>
          <a:xfrm rot="10800000" flipV="1">
            <a:off x="776087" y="3790438"/>
            <a:ext cx="1663818" cy="1889608"/>
          </a:xfrm>
          <a:prstGeom prst="bentConnector3">
            <a:avLst>
              <a:gd name="adj1" fmla="val 113739"/>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2CDC699-A255-432A-DBF5-622C9C1EDFD5}"/>
              </a:ext>
            </a:extLst>
          </p:cNvPr>
          <p:cNvSpPr txBox="1"/>
          <p:nvPr/>
        </p:nvSpPr>
        <p:spPr>
          <a:xfrm>
            <a:off x="776087" y="5479991"/>
            <a:ext cx="2198415" cy="400110"/>
          </a:xfrm>
          <a:prstGeom prst="rect">
            <a:avLst/>
          </a:prstGeom>
          <a:solidFill>
            <a:schemeClr val="accent3"/>
          </a:solidFill>
        </p:spPr>
        <p:txBody>
          <a:bodyPr wrap="square" rtlCol="0">
            <a:spAutoFit/>
          </a:bodyPr>
          <a:lstStyle/>
          <a:p>
            <a:pPr algn="ctr"/>
            <a:r>
              <a:rPr lang="en-US" sz="2000" dirty="0" err="1">
                <a:solidFill>
                  <a:schemeClr val="bg1"/>
                </a:solidFill>
              </a:rPr>
              <a:t>Localisation</a:t>
            </a:r>
            <a:r>
              <a:rPr lang="en-US" sz="2000" dirty="0">
                <a:solidFill>
                  <a:schemeClr val="bg1"/>
                </a:solidFill>
              </a:rPr>
              <a:t> on f</a:t>
            </a:r>
            <a:r>
              <a:rPr lang="en-US" sz="2000" baseline="-25000" dirty="0">
                <a:solidFill>
                  <a:schemeClr val="bg1"/>
                </a:solidFill>
              </a:rPr>
              <a:t>0</a:t>
            </a:r>
          </a:p>
        </p:txBody>
      </p:sp>
      <p:sp>
        <p:nvSpPr>
          <p:cNvPr id="13" name="TextBox 12">
            <a:extLst>
              <a:ext uri="{FF2B5EF4-FFF2-40B4-BE49-F238E27FC236}">
                <a16:creationId xmlns:a16="http://schemas.microsoft.com/office/drawing/2014/main" id="{D7DF9165-D105-3BFD-8A7A-1F67137C4640}"/>
              </a:ext>
            </a:extLst>
          </p:cNvPr>
          <p:cNvSpPr txBox="1"/>
          <p:nvPr/>
        </p:nvSpPr>
        <p:spPr>
          <a:xfrm>
            <a:off x="4937666" y="1262301"/>
            <a:ext cx="3282627" cy="400110"/>
          </a:xfrm>
          <a:prstGeom prst="rect">
            <a:avLst/>
          </a:prstGeom>
          <a:solidFill>
            <a:schemeClr val="accent3"/>
          </a:solidFill>
        </p:spPr>
        <p:txBody>
          <a:bodyPr wrap="square" rtlCol="0">
            <a:spAutoFit/>
          </a:bodyPr>
          <a:lstStyle/>
          <a:p>
            <a:pPr algn="ctr"/>
            <a:r>
              <a:rPr lang="en-US" sz="2000" dirty="0">
                <a:solidFill>
                  <a:schemeClr val="bg1"/>
                </a:solidFill>
              </a:rPr>
              <a:t>Resultant occupation nos.</a:t>
            </a:r>
          </a:p>
        </p:txBody>
      </p:sp>
      <p:sp>
        <p:nvSpPr>
          <p:cNvPr id="14" name="Footer Placeholder 3">
            <a:extLst>
              <a:ext uri="{FF2B5EF4-FFF2-40B4-BE49-F238E27FC236}">
                <a16:creationId xmlns:a16="http://schemas.microsoft.com/office/drawing/2014/main" id="{FAE2FAE1-283C-3F79-A10B-22C192D9787B}"/>
              </a:ext>
            </a:extLst>
          </p:cNvPr>
          <p:cNvSpPr>
            <a:spLocks noGrp="1"/>
          </p:cNvSpPr>
          <p:nvPr>
            <p:ph type="ftr" sz="quarter" idx="11"/>
          </p:nvPr>
        </p:nvSpPr>
        <p:spPr>
          <a:xfrm>
            <a:off x="479376" y="6356350"/>
            <a:ext cx="6977866" cy="365125"/>
          </a:xfrm>
        </p:spPr>
        <p:txBody>
          <a:bodyPr/>
          <a:lstStyle/>
          <a:p>
            <a:r>
              <a:rPr lang="en-GB" sz="1400" b="0" i="0" u="none" strike="noStrike" dirty="0">
                <a:solidFill>
                  <a:srgbClr val="000000"/>
                </a:solidFill>
                <a:effectLst/>
              </a:rPr>
              <a:t>B. Dorado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J. P. Allen and G. W. Watson, </a:t>
            </a:r>
            <a:r>
              <a:rPr lang="en-GB" sz="1400" b="0" i="1" u="none" strike="noStrike" dirty="0">
                <a:solidFill>
                  <a:srgbClr val="000000"/>
                </a:solidFill>
                <a:effectLst/>
              </a:rPr>
              <a:t>Phys. Chem. Chem. Phys.</a:t>
            </a:r>
            <a:r>
              <a:rPr lang="en-GB" sz="1400" b="0" i="0" u="none" strike="noStrike" dirty="0">
                <a:solidFill>
                  <a:srgbClr val="000000"/>
                </a:solidFill>
                <a:effectLst/>
              </a:rPr>
              <a:t>, 2014, </a:t>
            </a:r>
            <a:r>
              <a:rPr lang="en-GB" sz="1400" b="1" i="0" u="none" strike="noStrike" dirty="0">
                <a:solidFill>
                  <a:srgbClr val="000000"/>
                </a:solidFill>
                <a:effectLst/>
              </a:rPr>
              <a:t>16</a:t>
            </a:r>
            <a:r>
              <a:rPr lang="en-GB" sz="1400" b="0" i="0" u="none" strike="noStrike" dirty="0">
                <a:solidFill>
                  <a:srgbClr val="000000"/>
                </a:solidFill>
                <a:effectLst/>
              </a:rPr>
              <a:t>, 21016–21031.  </a:t>
            </a:r>
          </a:p>
        </p:txBody>
      </p:sp>
    </p:spTree>
    <p:extLst>
      <p:ext uri="{BB962C8B-B14F-4D97-AF65-F5344CB8AC3E}">
        <p14:creationId xmlns:p14="http://schemas.microsoft.com/office/powerpoint/2010/main" val="382044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histogram&#10;&#10;Description automatically generated">
            <a:extLst>
              <a:ext uri="{FF2B5EF4-FFF2-40B4-BE49-F238E27FC236}">
                <a16:creationId xmlns:a16="http://schemas.microsoft.com/office/drawing/2014/main" id="{A3074A44-2420-0889-B954-B7B75B536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667" y="1662411"/>
            <a:ext cx="7230326" cy="4217690"/>
          </a:xfrm>
          <a:prstGeom prst="rect">
            <a:avLst/>
          </a:prstGeom>
        </p:spPr>
      </p:pic>
      <p:sp>
        <p:nvSpPr>
          <p:cNvPr id="3" name="Title 2">
            <a:extLst>
              <a:ext uri="{FF2B5EF4-FFF2-40B4-BE49-F238E27FC236}">
                <a16:creationId xmlns:a16="http://schemas.microsoft.com/office/drawing/2014/main" id="{C63A45AB-BF7C-EBC8-A468-650507960E52}"/>
              </a:ext>
            </a:extLst>
          </p:cNvPr>
          <p:cNvSpPr>
            <a:spLocks noGrp="1"/>
          </p:cNvSpPr>
          <p:nvPr>
            <p:ph type="title"/>
          </p:nvPr>
        </p:nvSpPr>
        <p:spPr/>
        <p:txBody>
          <a:bodyPr/>
          <a:lstStyle/>
          <a:p>
            <a:r>
              <a:rPr lang="en-US" dirty="0"/>
              <a:t>Occupation matrix control – </a:t>
            </a:r>
            <a:r>
              <a:rPr lang="en-US" dirty="0" err="1"/>
              <a:t>Jomard</a:t>
            </a:r>
            <a:r>
              <a:rPr lang="en-US" dirty="0"/>
              <a:t>/</a:t>
            </a:r>
            <a:r>
              <a:rPr lang="en-US" dirty="0" err="1"/>
              <a:t>Amadon</a:t>
            </a:r>
            <a:r>
              <a:rPr lang="en-US" dirty="0"/>
              <a:t>/Dorado </a:t>
            </a:r>
            <a:r>
              <a:rPr lang="en-US" i="1" dirty="0"/>
              <a:t>et al.</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2228B-E97D-89E2-3357-263B2BFC8EBD}"/>
                  </a:ext>
                </a:extLst>
              </p:cNvPr>
              <p:cNvSpPr txBox="1"/>
              <p:nvPr/>
            </p:nvSpPr>
            <p:spPr>
              <a:xfrm>
                <a:off x="616906" y="2360239"/>
                <a:ext cx="4028154" cy="2860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7"/>
                                    <m:mcJc m:val="center"/>
                                  </m:mcPr>
                                </m:mc>
                              </m:mcs>
                              <m:ctrlPr>
                                <a:rPr lang="en-US" sz="2800" i="1" smtClean="0">
                                  <a:latin typeface="Cambria Math" panose="02040503050406030204" pitchFamily="18" charset="0"/>
                                </a:rPr>
                              </m:ctrlPr>
                            </m:mPr>
                            <m:mr>
                              <m:e>
                                <m:r>
                                  <m:rPr>
                                    <m:brk m:alnAt="7"/>
                                  </m:rP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
                        </m:e>
                      </m:d>
                    </m:oMath>
                  </m:oMathPara>
                </a14:m>
                <a:endParaRPr lang="en-US" sz="2800" dirty="0"/>
              </a:p>
            </p:txBody>
          </p:sp>
        </mc:Choice>
        <mc:Fallback xmlns="">
          <p:sp>
            <p:nvSpPr>
              <p:cNvPr id="5" name="TextBox 4">
                <a:extLst>
                  <a:ext uri="{FF2B5EF4-FFF2-40B4-BE49-F238E27FC236}">
                    <a16:creationId xmlns:a16="http://schemas.microsoft.com/office/drawing/2014/main" id="{41D2228B-E97D-89E2-3357-263B2BFC8EBD}"/>
                  </a:ext>
                </a:extLst>
              </p:cNvPr>
              <p:cNvSpPr txBox="1">
                <a:spLocks noRot="1" noChangeAspect="1" noMove="1" noResize="1" noEditPoints="1" noAdjustHandles="1" noChangeArrowheads="1" noChangeShapeType="1" noTextEdit="1"/>
              </p:cNvSpPr>
              <p:nvPr/>
            </p:nvSpPr>
            <p:spPr>
              <a:xfrm>
                <a:off x="616906" y="2360239"/>
                <a:ext cx="4028154" cy="2860398"/>
              </a:xfrm>
              <a:prstGeom prst="rect">
                <a:avLst/>
              </a:prstGeom>
              <a:blipFill>
                <a:blip r:embed="rId3"/>
                <a:stretch>
                  <a:fillRect t="-442" b="-22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D4C085E-ACDD-83F3-D385-51742A4E22CA}"/>
              </a:ext>
            </a:extLst>
          </p:cNvPr>
          <p:cNvSpPr txBox="1"/>
          <p:nvPr/>
        </p:nvSpPr>
        <p:spPr>
          <a:xfrm>
            <a:off x="989669" y="1883990"/>
            <a:ext cx="3282627" cy="400110"/>
          </a:xfrm>
          <a:prstGeom prst="rect">
            <a:avLst/>
          </a:prstGeom>
          <a:solidFill>
            <a:schemeClr val="accent3"/>
          </a:solidFill>
        </p:spPr>
        <p:txBody>
          <a:bodyPr wrap="square" rtlCol="0">
            <a:spAutoFit/>
          </a:bodyPr>
          <a:lstStyle/>
          <a:p>
            <a:pPr algn="ctr"/>
            <a:r>
              <a:rPr lang="en-US" sz="2000" dirty="0">
                <a:solidFill>
                  <a:schemeClr val="bg1"/>
                </a:solidFill>
              </a:rPr>
              <a:t>Initial occupation matrix</a:t>
            </a:r>
          </a:p>
        </p:txBody>
      </p:sp>
      <p:sp>
        <p:nvSpPr>
          <p:cNvPr id="7" name="Oval 6">
            <a:extLst>
              <a:ext uri="{FF2B5EF4-FFF2-40B4-BE49-F238E27FC236}">
                <a16:creationId xmlns:a16="http://schemas.microsoft.com/office/drawing/2014/main" id="{03DBE866-238F-74D9-5A0A-B1F898DE9F6A}"/>
              </a:ext>
            </a:extLst>
          </p:cNvPr>
          <p:cNvSpPr/>
          <p:nvPr/>
        </p:nvSpPr>
        <p:spPr>
          <a:xfrm>
            <a:off x="2982815" y="4006788"/>
            <a:ext cx="382153" cy="382961"/>
          </a:xfrm>
          <a:prstGeom prst="ellipse">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F95CB972-46D1-E231-C07D-357890CB5696}"/>
              </a:ext>
            </a:extLst>
          </p:cNvPr>
          <p:cNvCxnSpPr>
            <a:cxnSpLocks/>
            <a:stCxn id="7" idx="6"/>
            <a:endCxn id="9" idx="3"/>
          </p:cNvCxnSpPr>
          <p:nvPr/>
        </p:nvCxnSpPr>
        <p:spPr>
          <a:xfrm flipH="1">
            <a:off x="2974502" y="4198269"/>
            <a:ext cx="390466" cy="1481777"/>
          </a:xfrm>
          <a:prstGeom prst="bentConnector3">
            <a:avLst>
              <a:gd name="adj1" fmla="val -35948"/>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FCEC1C-BB19-9071-F8CB-8AAA2BDE35AF}"/>
              </a:ext>
            </a:extLst>
          </p:cNvPr>
          <p:cNvSpPr txBox="1"/>
          <p:nvPr/>
        </p:nvSpPr>
        <p:spPr>
          <a:xfrm>
            <a:off x="776087" y="5479991"/>
            <a:ext cx="2198415" cy="400110"/>
          </a:xfrm>
          <a:prstGeom prst="rect">
            <a:avLst/>
          </a:prstGeom>
          <a:solidFill>
            <a:schemeClr val="accent3"/>
          </a:solidFill>
        </p:spPr>
        <p:txBody>
          <a:bodyPr wrap="square" rtlCol="0">
            <a:spAutoFit/>
          </a:bodyPr>
          <a:lstStyle/>
          <a:p>
            <a:pPr algn="ctr"/>
            <a:r>
              <a:rPr lang="en-US" sz="2000" dirty="0" err="1">
                <a:solidFill>
                  <a:schemeClr val="bg1"/>
                </a:solidFill>
              </a:rPr>
              <a:t>Localisation</a:t>
            </a:r>
            <a:r>
              <a:rPr lang="en-US" sz="2000" dirty="0">
                <a:solidFill>
                  <a:schemeClr val="bg1"/>
                </a:solidFill>
              </a:rPr>
              <a:t> on f</a:t>
            </a:r>
            <a:r>
              <a:rPr lang="en-US" sz="2000" baseline="-25000" dirty="0">
                <a:solidFill>
                  <a:schemeClr val="bg1"/>
                </a:solidFill>
              </a:rPr>
              <a:t>1</a:t>
            </a:r>
          </a:p>
        </p:txBody>
      </p:sp>
      <p:sp>
        <p:nvSpPr>
          <p:cNvPr id="15" name="TextBox 14">
            <a:extLst>
              <a:ext uri="{FF2B5EF4-FFF2-40B4-BE49-F238E27FC236}">
                <a16:creationId xmlns:a16="http://schemas.microsoft.com/office/drawing/2014/main" id="{1370DC57-5634-FAE5-1D70-F231AE6195F8}"/>
              </a:ext>
            </a:extLst>
          </p:cNvPr>
          <p:cNvSpPr txBox="1"/>
          <p:nvPr/>
        </p:nvSpPr>
        <p:spPr>
          <a:xfrm>
            <a:off x="4937666" y="1262301"/>
            <a:ext cx="3282627" cy="400110"/>
          </a:xfrm>
          <a:prstGeom prst="rect">
            <a:avLst/>
          </a:prstGeom>
          <a:solidFill>
            <a:schemeClr val="accent3"/>
          </a:solidFill>
        </p:spPr>
        <p:txBody>
          <a:bodyPr wrap="square" rtlCol="0">
            <a:spAutoFit/>
          </a:bodyPr>
          <a:lstStyle/>
          <a:p>
            <a:pPr algn="ctr"/>
            <a:r>
              <a:rPr lang="en-US" sz="2000" dirty="0">
                <a:solidFill>
                  <a:schemeClr val="bg1"/>
                </a:solidFill>
              </a:rPr>
              <a:t>Resultant occupation nos.</a:t>
            </a:r>
          </a:p>
        </p:txBody>
      </p:sp>
      <p:sp>
        <p:nvSpPr>
          <p:cNvPr id="16" name="Footer Placeholder 3">
            <a:extLst>
              <a:ext uri="{FF2B5EF4-FFF2-40B4-BE49-F238E27FC236}">
                <a16:creationId xmlns:a16="http://schemas.microsoft.com/office/drawing/2014/main" id="{8845B22F-D5C4-C1DD-36F4-28EEEFC9948F}"/>
              </a:ext>
            </a:extLst>
          </p:cNvPr>
          <p:cNvSpPr>
            <a:spLocks noGrp="1"/>
          </p:cNvSpPr>
          <p:nvPr>
            <p:ph type="ftr" sz="quarter" idx="11"/>
          </p:nvPr>
        </p:nvSpPr>
        <p:spPr>
          <a:xfrm>
            <a:off x="479376" y="6356350"/>
            <a:ext cx="6977866" cy="365125"/>
          </a:xfrm>
        </p:spPr>
        <p:txBody>
          <a:bodyPr/>
          <a:lstStyle/>
          <a:p>
            <a:r>
              <a:rPr lang="en-GB" sz="1400" b="0" i="0" u="none" strike="noStrike" dirty="0">
                <a:solidFill>
                  <a:srgbClr val="000000"/>
                </a:solidFill>
                <a:effectLst/>
              </a:rPr>
              <a:t>B. Dorado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J. P. Allen and G. W. Watson, </a:t>
            </a:r>
            <a:r>
              <a:rPr lang="en-GB" sz="1400" b="0" i="1" u="none" strike="noStrike" dirty="0">
                <a:solidFill>
                  <a:srgbClr val="000000"/>
                </a:solidFill>
                <a:effectLst/>
              </a:rPr>
              <a:t>Phys. Chem. Chem. Phys.</a:t>
            </a:r>
            <a:r>
              <a:rPr lang="en-GB" sz="1400" b="0" i="0" u="none" strike="noStrike" dirty="0">
                <a:solidFill>
                  <a:srgbClr val="000000"/>
                </a:solidFill>
                <a:effectLst/>
              </a:rPr>
              <a:t>, 2014, </a:t>
            </a:r>
            <a:r>
              <a:rPr lang="en-GB" sz="1400" b="1" i="0" u="none" strike="noStrike" dirty="0">
                <a:solidFill>
                  <a:srgbClr val="000000"/>
                </a:solidFill>
                <a:effectLst/>
              </a:rPr>
              <a:t>16</a:t>
            </a:r>
            <a:r>
              <a:rPr lang="en-GB" sz="1400" b="0" i="0" u="none" strike="noStrike" dirty="0">
                <a:solidFill>
                  <a:srgbClr val="000000"/>
                </a:solidFill>
                <a:effectLst/>
              </a:rPr>
              <a:t>, 21016–21031.  </a:t>
            </a:r>
          </a:p>
        </p:txBody>
      </p:sp>
    </p:spTree>
    <p:extLst>
      <p:ext uri="{BB962C8B-B14F-4D97-AF65-F5344CB8AC3E}">
        <p14:creationId xmlns:p14="http://schemas.microsoft.com/office/powerpoint/2010/main" val="4236535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histogram&#10;&#10;Description automatically generated">
            <a:extLst>
              <a:ext uri="{FF2B5EF4-FFF2-40B4-BE49-F238E27FC236}">
                <a16:creationId xmlns:a16="http://schemas.microsoft.com/office/drawing/2014/main" id="{14ECB7CC-5365-E93A-1E63-EB233186C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666" y="1662411"/>
            <a:ext cx="7230325" cy="4217690"/>
          </a:xfrm>
          <a:prstGeom prst="rect">
            <a:avLst/>
          </a:prstGeom>
        </p:spPr>
      </p:pic>
      <p:sp>
        <p:nvSpPr>
          <p:cNvPr id="3" name="Title 2">
            <a:extLst>
              <a:ext uri="{FF2B5EF4-FFF2-40B4-BE49-F238E27FC236}">
                <a16:creationId xmlns:a16="http://schemas.microsoft.com/office/drawing/2014/main" id="{C63A45AB-BF7C-EBC8-A468-650507960E52}"/>
              </a:ext>
            </a:extLst>
          </p:cNvPr>
          <p:cNvSpPr>
            <a:spLocks noGrp="1"/>
          </p:cNvSpPr>
          <p:nvPr>
            <p:ph type="title"/>
          </p:nvPr>
        </p:nvSpPr>
        <p:spPr/>
        <p:txBody>
          <a:bodyPr/>
          <a:lstStyle/>
          <a:p>
            <a:r>
              <a:rPr lang="en-US" dirty="0"/>
              <a:t>Occupation matrix control – </a:t>
            </a:r>
            <a:r>
              <a:rPr lang="en-US" dirty="0" err="1"/>
              <a:t>Jomard</a:t>
            </a:r>
            <a:r>
              <a:rPr lang="en-US" dirty="0"/>
              <a:t>/</a:t>
            </a:r>
            <a:r>
              <a:rPr lang="en-US" dirty="0" err="1"/>
              <a:t>Amadon</a:t>
            </a:r>
            <a:r>
              <a:rPr lang="en-US" dirty="0"/>
              <a:t>/Dorado </a:t>
            </a:r>
            <a:r>
              <a:rPr lang="en-US" i="1" dirty="0"/>
              <a:t>et al.</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2228B-E97D-89E2-3357-263B2BFC8EBD}"/>
                  </a:ext>
                </a:extLst>
              </p:cNvPr>
              <p:cNvSpPr txBox="1"/>
              <p:nvPr/>
            </p:nvSpPr>
            <p:spPr>
              <a:xfrm>
                <a:off x="616906" y="2360239"/>
                <a:ext cx="4028154" cy="2860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7"/>
                                    <m:mcJc m:val="center"/>
                                  </m:mcPr>
                                </m:mc>
                              </m:mcs>
                              <m:ctrlPr>
                                <a:rPr lang="en-US" sz="2800" i="1" smtClean="0">
                                  <a:latin typeface="Cambria Math" panose="02040503050406030204" pitchFamily="18" charset="0"/>
                                </a:rPr>
                              </m:ctrlPr>
                            </m:mPr>
                            <m:mr>
                              <m:e>
                                <m:r>
                                  <m:rPr>
                                    <m:brk m:alnAt="7"/>
                                  </m:rP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
                        </m:e>
                      </m:d>
                    </m:oMath>
                  </m:oMathPara>
                </a14:m>
                <a:endParaRPr lang="en-US" sz="2800" dirty="0"/>
              </a:p>
            </p:txBody>
          </p:sp>
        </mc:Choice>
        <mc:Fallback xmlns="">
          <p:sp>
            <p:nvSpPr>
              <p:cNvPr id="5" name="TextBox 4">
                <a:extLst>
                  <a:ext uri="{FF2B5EF4-FFF2-40B4-BE49-F238E27FC236}">
                    <a16:creationId xmlns:a16="http://schemas.microsoft.com/office/drawing/2014/main" id="{41D2228B-E97D-89E2-3357-263B2BFC8EBD}"/>
                  </a:ext>
                </a:extLst>
              </p:cNvPr>
              <p:cNvSpPr txBox="1">
                <a:spLocks noRot="1" noChangeAspect="1" noMove="1" noResize="1" noEditPoints="1" noAdjustHandles="1" noChangeArrowheads="1" noChangeShapeType="1" noTextEdit="1"/>
              </p:cNvSpPr>
              <p:nvPr/>
            </p:nvSpPr>
            <p:spPr>
              <a:xfrm>
                <a:off x="616906" y="2360239"/>
                <a:ext cx="4028154" cy="2860398"/>
              </a:xfrm>
              <a:prstGeom prst="rect">
                <a:avLst/>
              </a:prstGeom>
              <a:blipFill>
                <a:blip r:embed="rId3"/>
                <a:stretch>
                  <a:fillRect t="-442" b="-22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5EE281-59DF-E980-778A-6D93160D55CF}"/>
              </a:ext>
            </a:extLst>
          </p:cNvPr>
          <p:cNvSpPr txBox="1"/>
          <p:nvPr/>
        </p:nvSpPr>
        <p:spPr>
          <a:xfrm>
            <a:off x="989669" y="1883990"/>
            <a:ext cx="3282627" cy="400110"/>
          </a:xfrm>
          <a:prstGeom prst="rect">
            <a:avLst/>
          </a:prstGeom>
          <a:solidFill>
            <a:schemeClr val="accent3"/>
          </a:solidFill>
        </p:spPr>
        <p:txBody>
          <a:bodyPr wrap="square" rtlCol="0">
            <a:spAutoFit/>
          </a:bodyPr>
          <a:lstStyle/>
          <a:p>
            <a:pPr algn="ctr"/>
            <a:r>
              <a:rPr lang="en-US" sz="2000" dirty="0">
                <a:solidFill>
                  <a:schemeClr val="bg1"/>
                </a:solidFill>
              </a:rPr>
              <a:t>Initial occupation matrix</a:t>
            </a:r>
          </a:p>
        </p:txBody>
      </p:sp>
      <p:sp>
        <p:nvSpPr>
          <p:cNvPr id="7" name="Oval 6">
            <a:extLst>
              <a:ext uri="{FF2B5EF4-FFF2-40B4-BE49-F238E27FC236}">
                <a16:creationId xmlns:a16="http://schemas.microsoft.com/office/drawing/2014/main" id="{DFA4A484-7298-6534-D83D-758BA82F8D46}"/>
              </a:ext>
            </a:extLst>
          </p:cNvPr>
          <p:cNvSpPr/>
          <p:nvPr/>
        </p:nvSpPr>
        <p:spPr>
          <a:xfrm>
            <a:off x="3536268" y="4423883"/>
            <a:ext cx="382153" cy="382961"/>
          </a:xfrm>
          <a:prstGeom prst="ellipse">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AA161136-5F2C-AC62-99EE-722250768EF2}"/>
              </a:ext>
            </a:extLst>
          </p:cNvPr>
          <p:cNvCxnSpPr>
            <a:cxnSpLocks/>
            <a:stCxn id="7" idx="6"/>
            <a:endCxn id="9" idx="3"/>
          </p:cNvCxnSpPr>
          <p:nvPr/>
        </p:nvCxnSpPr>
        <p:spPr>
          <a:xfrm flipH="1">
            <a:off x="2974502" y="4615364"/>
            <a:ext cx="943919" cy="1064682"/>
          </a:xfrm>
          <a:prstGeom prst="bentConnector3">
            <a:avLst>
              <a:gd name="adj1" fmla="val -15720"/>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B879D0-0A75-E5E6-D2F7-7CCAB8798F9B}"/>
              </a:ext>
            </a:extLst>
          </p:cNvPr>
          <p:cNvSpPr txBox="1"/>
          <p:nvPr/>
        </p:nvSpPr>
        <p:spPr>
          <a:xfrm>
            <a:off x="776087" y="5479991"/>
            <a:ext cx="2198415" cy="400110"/>
          </a:xfrm>
          <a:prstGeom prst="rect">
            <a:avLst/>
          </a:prstGeom>
          <a:solidFill>
            <a:schemeClr val="accent3"/>
          </a:solidFill>
        </p:spPr>
        <p:txBody>
          <a:bodyPr wrap="square" rtlCol="0">
            <a:spAutoFit/>
          </a:bodyPr>
          <a:lstStyle/>
          <a:p>
            <a:pPr algn="ctr"/>
            <a:r>
              <a:rPr lang="en-US" sz="2000" dirty="0" err="1">
                <a:solidFill>
                  <a:schemeClr val="bg1"/>
                </a:solidFill>
              </a:rPr>
              <a:t>Localisation</a:t>
            </a:r>
            <a:r>
              <a:rPr lang="en-US" sz="2000" dirty="0">
                <a:solidFill>
                  <a:schemeClr val="bg1"/>
                </a:solidFill>
              </a:rPr>
              <a:t> on f</a:t>
            </a:r>
            <a:r>
              <a:rPr lang="en-US" sz="2000" baseline="-25000" dirty="0">
                <a:solidFill>
                  <a:schemeClr val="bg1"/>
                </a:solidFill>
              </a:rPr>
              <a:t>2</a:t>
            </a:r>
          </a:p>
        </p:txBody>
      </p:sp>
      <p:sp>
        <p:nvSpPr>
          <p:cNvPr id="16" name="TextBox 15">
            <a:extLst>
              <a:ext uri="{FF2B5EF4-FFF2-40B4-BE49-F238E27FC236}">
                <a16:creationId xmlns:a16="http://schemas.microsoft.com/office/drawing/2014/main" id="{824EC20B-CD56-A420-8F1C-887DB3ED0A7B}"/>
              </a:ext>
            </a:extLst>
          </p:cNvPr>
          <p:cNvSpPr txBox="1"/>
          <p:nvPr/>
        </p:nvSpPr>
        <p:spPr>
          <a:xfrm>
            <a:off x="4937666" y="1262301"/>
            <a:ext cx="3282627" cy="400110"/>
          </a:xfrm>
          <a:prstGeom prst="rect">
            <a:avLst/>
          </a:prstGeom>
          <a:solidFill>
            <a:schemeClr val="accent3"/>
          </a:solidFill>
        </p:spPr>
        <p:txBody>
          <a:bodyPr wrap="square" rtlCol="0">
            <a:spAutoFit/>
          </a:bodyPr>
          <a:lstStyle/>
          <a:p>
            <a:pPr algn="ctr"/>
            <a:r>
              <a:rPr lang="en-US" sz="2000" dirty="0">
                <a:solidFill>
                  <a:schemeClr val="bg1"/>
                </a:solidFill>
              </a:rPr>
              <a:t>Resultant occupation nos.</a:t>
            </a:r>
          </a:p>
        </p:txBody>
      </p:sp>
      <p:sp>
        <p:nvSpPr>
          <p:cNvPr id="17" name="Footer Placeholder 3">
            <a:extLst>
              <a:ext uri="{FF2B5EF4-FFF2-40B4-BE49-F238E27FC236}">
                <a16:creationId xmlns:a16="http://schemas.microsoft.com/office/drawing/2014/main" id="{04ABCD92-B7D8-54E0-C59C-AE1DF94F7C80}"/>
              </a:ext>
            </a:extLst>
          </p:cNvPr>
          <p:cNvSpPr>
            <a:spLocks noGrp="1"/>
          </p:cNvSpPr>
          <p:nvPr>
            <p:ph type="ftr" sz="quarter" idx="11"/>
          </p:nvPr>
        </p:nvSpPr>
        <p:spPr>
          <a:xfrm>
            <a:off x="479376" y="6356350"/>
            <a:ext cx="6977866" cy="365125"/>
          </a:xfrm>
        </p:spPr>
        <p:txBody>
          <a:bodyPr/>
          <a:lstStyle/>
          <a:p>
            <a:r>
              <a:rPr lang="en-GB" sz="1400" b="0" i="0" u="none" strike="noStrike" dirty="0">
                <a:solidFill>
                  <a:srgbClr val="000000"/>
                </a:solidFill>
                <a:effectLst/>
              </a:rPr>
              <a:t>B. Dorado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J. P. Allen and G. W. Watson, </a:t>
            </a:r>
            <a:r>
              <a:rPr lang="en-GB" sz="1400" b="0" i="1" u="none" strike="noStrike" dirty="0">
                <a:solidFill>
                  <a:srgbClr val="000000"/>
                </a:solidFill>
                <a:effectLst/>
              </a:rPr>
              <a:t>Phys. Chem. Chem. Phys.</a:t>
            </a:r>
            <a:r>
              <a:rPr lang="en-GB" sz="1400" b="0" i="0" u="none" strike="noStrike" dirty="0">
                <a:solidFill>
                  <a:srgbClr val="000000"/>
                </a:solidFill>
                <a:effectLst/>
              </a:rPr>
              <a:t>, 2014, </a:t>
            </a:r>
            <a:r>
              <a:rPr lang="en-GB" sz="1400" b="1" i="0" u="none" strike="noStrike" dirty="0">
                <a:solidFill>
                  <a:srgbClr val="000000"/>
                </a:solidFill>
                <a:effectLst/>
              </a:rPr>
              <a:t>16</a:t>
            </a:r>
            <a:r>
              <a:rPr lang="en-GB" sz="1400" b="0" i="0" u="none" strike="noStrike" dirty="0">
                <a:solidFill>
                  <a:srgbClr val="000000"/>
                </a:solidFill>
                <a:effectLst/>
              </a:rPr>
              <a:t>, 21016–21031.  </a:t>
            </a:r>
          </a:p>
        </p:txBody>
      </p:sp>
    </p:spTree>
    <p:extLst>
      <p:ext uri="{BB962C8B-B14F-4D97-AF65-F5344CB8AC3E}">
        <p14:creationId xmlns:p14="http://schemas.microsoft.com/office/powerpoint/2010/main" val="115237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 histogram&#10;&#10;Description automatically generated">
            <a:extLst>
              <a:ext uri="{FF2B5EF4-FFF2-40B4-BE49-F238E27FC236}">
                <a16:creationId xmlns:a16="http://schemas.microsoft.com/office/drawing/2014/main" id="{E8D96F16-C4ED-241E-A386-E24896AC6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665" y="1662411"/>
            <a:ext cx="7230325" cy="4217690"/>
          </a:xfrm>
          <a:prstGeom prst="rect">
            <a:avLst/>
          </a:prstGeom>
        </p:spPr>
      </p:pic>
      <p:sp>
        <p:nvSpPr>
          <p:cNvPr id="3" name="Title 2">
            <a:extLst>
              <a:ext uri="{FF2B5EF4-FFF2-40B4-BE49-F238E27FC236}">
                <a16:creationId xmlns:a16="http://schemas.microsoft.com/office/drawing/2014/main" id="{C63A45AB-BF7C-EBC8-A468-650507960E52}"/>
              </a:ext>
            </a:extLst>
          </p:cNvPr>
          <p:cNvSpPr>
            <a:spLocks noGrp="1"/>
          </p:cNvSpPr>
          <p:nvPr>
            <p:ph type="title"/>
          </p:nvPr>
        </p:nvSpPr>
        <p:spPr/>
        <p:txBody>
          <a:bodyPr/>
          <a:lstStyle/>
          <a:p>
            <a:r>
              <a:rPr lang="en-US" dirty="0"/>
              <a:t>Occupation matrix control – </a:t>
            </a:r>
            <a:r>
              <a:rPr lang="en-US" dirty="0" err="1"/>
              <a:t>Jomard</a:t>
            </a:r>
            <a:r>
              <a:rPr lang="en-US" dirty="0"/>
              <a:t>/</a:t>
            </a:r>
            <a:r>
              <a:rPr lang="en-US" dirty="0" err="1"/>
              <a:t>Amadon</a:t>
            </a:r>
            <a:r>
              <a:rPr lang="en-US" dirty="0"/>
              <a:t>/Dorado </a:t>
            </a:r>
            <a:r>
              <a:rPr lang="en-US" i="1" dirty="0"/>
              <a:t>et al.</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2228B-E97D-89E2-3357-263B2BFC8EBD}"/>
                  </a:ext>
                </a:extLst>
              </p:cNvPr>
              <p:cNvSpPr txBox="1"/>
              <p:nvPr/>
            </p:nvSpPr>
            <p:spPr>
              <a:xfrm>
                <a:off x="616906" y="2360239"/>
                <a:ext cx="4028154" cy="2860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7"/>
                                    <m:mcJc m:val="center"/>
                                  </m:mcPr>
                                </m:mc>
                              </m:mcs>
                              <m:ctrlPr>
                                <a:rPr lang="en-US" sz="2800" i="1" smtClean="0">
                                  <a:latin typeface="Cambria Math" panose="02040503050406030204" pitchFamily="18" charset="0"/>
                                </a:rPr>
                              </m:ctrlPr>
                            </m:mPr>
                            <m:mr>
                              <m:e>
                                <m:r>
                                  <m:rPr>
                                    <m:brk m:alnAt="7"/>
                                  </m:rP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mr>
                            <m:m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1</m:t>
                                </m:r>
                              </m:e>
                            </m:mr>
                          </m:m>
                        </m:e>
                      </m:d>
                    </m:oMath>
                  </m:oMathPara>
                </a14:m>
                <a:endParaRPr lang="en-US" sz="2800" dirty="0"/>
              </a:p>
            </p:txBody>
          </p:sp>
        </mc:Choice>
        <mc:Fallback xmlns="">
          <p:sp>
            <p:nvSpPr>
              <p:cNvPr id="5" name="TextBox 4">
                <a:extLst>
                  <a:ext uri="{FF2B5EF4-FFF2-40B4-BE49-F238E27FC236}">
                    <a16:creationId xmlns:a16="http://schemas.microsoft.com/office/drawing/2014/main" id="{41D2228B-E97D-89E2-3357-263B2BFC8EBD}"/>
                  </a:ext>
                </a:extLst>
              </p:cNvPr>
              <p:cNvSpPr txBox="1">
                <a:spLocks noRot="1" noChangeAspect="1" noMove="1" noResize="1" noEditPoints="1" noAdjustHandles="1" noChangeArrowheads="1" noChangeShapeType="1" noTextEdit="1"/>
              </p:cNvSpPr>
              <p:nvPr/>
            </p:nvSpPr>
            <p:spPr>
              <a:xfrm>
                <a:off x="616906" y="2360239"/>
                <a:ext cx="4028154" cy="2860398"/>
              </a:xfrm>
              <a:prstGeom prst="rect">
                <a:avLst/>
              </a:prstGeom>
              <a:blipFill>
                <a:blip r:embed="rId3"/>
                <a:stretch>
                  <a:fillRect t="-442" b="-22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4343E7F-7923-D197-4A29-ACF0B8CBA950}"/>
              </a:ext>
            </a:extLst>
          </p:cNvPr>
          <p:cNvSpPr txBox="1"/>
          <p:nvPr/>
        </p:nvSpPr>
        <p:spPr>
          <a:xfrm>
            <a:off x="989669" y="1883990"/>
            <a:ext cx="3282627" cy="400110"/>
          </a:xfrm>
          <a:prstGeom prst="rect">
            <a:avLst/>
          </a:prstGeom>
          <a:solidFill>
            <a:schemeClr val="accent3"/>
          </a:solidFill>
        </p:spPr>
        <p:txBody>
          <a:bodyPr wrap="square" rtlCol="0">
            <a:spAutoFit/>
          </a:bodyPr>
          <a:lstStyle/>
          <a:p>
            <a:pPr algn="ctr"/>
            <a:r>
              <a:rPr lang="en-US" sz="2000" dirty="0">
                <a:solidFill>
                  <a:schemeClr val="bg1"/>
                </a:solidFill>
              </a:rPr>
              <a:t>Initial occupation matrix</a:t>
            </a:r>
          </a:p>
        </p:txBody>
      </p:sp>
      <p:sp>
        <p:nvSpPr>
          <p:cNvPr id="11" name="Oval 10">
            <a:extLst>
              <a:ext uri="{FF2B5EF4-FFF2-40B4-BE49-F238E27FC236}">
                <a16:creationId xmlns:a16="http://schemas.microsoft.com/office/drawing/2014/main" id="{E8E85231-1387-3EEC-FBC6-D217B167F4A1}"/>
              </a:ext>
            </a:extLst>
          </p:cNvPr>
          <p:cNvSpPr/>
          <p:nvPr/>
        </p:nvSpPr>
        <p:spPr>
          <a:xfrm>
            <a:off x="4081219" y="4837676"/>
            <a:ext cx="382153" cy="382961"/>
          </a:xfrm>
          <a:prstGeom prst="ellipse">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FBD949D3-A3BB-2A57-AF73-E147D52BA03B}"/>
              </a:ext>
            </a:extLst>
          </p:cNvPr>
          <p:cNvCxnSpPr>
            <a:cxnSpLocks/>
            <a:stCxn id="11" idx="4"/>
            <a:endCxn id="13" idx="3"/>
          </p:cNvCxnSpPr>
          <p:nvPr/>
        </p:nvCxnSpPr>
        <p:spPr>
          <a:xfrm rot="5400000">
            <a:off x="3393695" y="4801444"/>
            <a:ext cx="459409" cy="1297794"/>
          </a:xfrm>
          <a:prstGeom prst="bentConnector2">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445C699-DF07-4CA4-3452-9996DDC46393}"/>
              </a:ext>
            </a:extLst>
          </p:cNvPr>
          <p:cNvSpPr txBox="1"/>
          <p:nvPr/>
        </p:nvSpPr>
        <p:spPr>
          <a:xfrm>
            <a:off x="776087" y="5479991"/>
            <a:ext cx="2198415" cy="400110"/>
          </a:xfrm>
          <a:prstGeom prst="rect">
            <a:avLst/>
          </a:prstGeom>
          <a:solidFill>
            <a:schemeClr val="accent3"/>
          </a:solidFill>
        </p:spPr>
        <p:txBody>
          <a:bodyPr wrap="square" rtlCol="0">
            <a:spAutoFit/>
          </a:bodyPr>
          <a:lstStyle/>
          <a:p>
            <a:pPr algn="ctr"/>
            <a:r>
              <a:rPr lang="en-US" sz="2000" dirty="0" err="1">
                <a:solidFill>
                  <a:schemeClr val="bg1"/>
                </a:solidFill>
              </a:rPr>
              <a:t>Localisation</a:t>
            </a:r>
            <a:r>
              <a:rPr lang="en-US" sz="2000" dirty="0">
                <a:solidFill>
                  <a:schemeClr val="bg1"/>
                </a:solidFill>
              </a:rPr>
              <a:t> on f</a:t>
            </a:r>
            <a:r>
              <a:rPr lang="en-US" sz="2000" baseline="-25000" dirty="0">
                <a:solidFill>
                  <a:schemeClr val="bg1"/>
                </a:solidFill>
              </a:rPr>
              <a:t>3</a:t>
            </a:r>
          </a:p>
        </p:txBody>
      </p:sp>
      <p:sp>
        <p:nvSpPr>
          <p:cNvPr id="18" name="TextBox 17">
            <a:extLst>
              <a:ext uri="{FF2B5EF4-FFF2-40B4-BE49-F238E27FC236}">
                <a16:creationId xmlns:a16="http://schemas.microsoft.com/office/drawing/2014/main" id="{FF38EF67-FE21-82B7-08F5-203E7CF8FE1F}"/>
              </a:ext>
            </a:extLst>
          </p:cNvPr>
          <p:cNvSpPr txBox="1"/>
          <p:nvPr/>
        </p:nvSpPr>
        <p:spPr>
          <a:xfrm>
            <a:off x="4937666" y="1262301"/>
            <a:ext cx="3282627" cy="400110"/>
          </a:xfrm>
          <a:prstGeom prst="rect">
            <a:avLst/>
          </a:prstGeom>
          <a:solidFill>
            <a:schemeClr val="accent3"/>
          </a:solidFill>
        </p:spPr>
        <p:txBody>
          <a:bodyPr wrap="square" rtlCol="0">
            <a:spAutoFit/>
          </a:bodyPr>
          <a:lstStyle/>
          <a:p>
            <a:pPr algn="ctr"/>
            <a:r>
              <a:rPr lang="en-US" sz="2000" dirty="0">
                <a:solidFill>
                  <a:schemeClr val="bg1"/>
                </a:solidFill>
              </a:rPr>
              <a:t>Resultant occupation nos.</a:t>
            </a:r>
          </a:p>
        </p:txBody>
      </p:sp>
      <p:sp>
        <p:nvSpPr>
          <p:cNvPr id="19" name="Footer Placeholder 3">
            <a:extLst>
              <a:ext uri="{FF2B5EF4-FFF2-40B4-BE49-F238E27FC236}">
                <a16:creationId xmlns:a16="http://schemas.microsoft.com/office/drawing/2014/main" id="{AA4B3D20-F9B5-22BF-ECF8-BF8608ADFDFE}"/>
              </a:ext>
            </a:extLst>
          </p:cNvPr>
          <p:cNvSpPr>
            <a:spLocks noGrp="1"/>
          </p:cNvSpPr>
          <p:nvPr>
            <p:ph type="ftr" sz="quarter" idx="11"/>
          </p:nvPr>
        </p:nvSpPr>
        <p:spPr>
          <a:xfrm>
            <a:off x="479376" y="6356350"/>
            <a:ext cx="6977866" cy="365125"/>
          </a:xfrm>
        </p:spPr>
        <p:txBody>
          <a:bodyPr/>
          <a:lstStyle/>
          <a:p>
            <a:r>
              <a:rPr lang="en-GB" sz="1400" b="0" i="0" u="none" strike="noStrike" dirty="0">
                <a:solidFill>
                  <a:srgbClr val="000000"/>
                </a:solidFill>
                <a:effectLst/>
              </a:rPr>
              <a:t>B. Dorado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J. P. Allen and G. W. Watson, </a:t>
            </a:r>
            <a:r>
              <a:rPr lang="en-GB" sz="1400" b="0" i="1" u="none" strike="noStrike" dirty="0">
                <a:solidFill>
                  <a:srgbClr val="000000"/>
                </a:solidFill>
                <a:effectLst/>
              </a:rPr>
              <a:t>Phys. Chem. Chem. Phys.</a:t>
            </a:r>
            <a:r>
              <a:rPr lang="en-GB" sz="1400" b="0" i="0" u="none" strike="noStrike" dirty="0">
                <a:solidFill>
                  <a:srgbClr val="000000"/>
                </a:solidFill>
                <a:effectLst/>
              </a:rPr>
              <a:t>, 2014, </a:t>
            </a:r>
            <a:r>
              <a:rPr lang="en-GB" sz="1400" b="1" i="0" u="none" strike="noStrike" dirty="0">
                <a:solidFill>
                  <a:srgbClr val="000000"/>
                </a:solidFill>
                <a:effectLst/>
              </a:rPr>
              <a:t>16</a:t>
            </a:r>
            <a:r>
              <a:rPr lang="en-GB" sz="1400" b="0" i="0" u="none" strike="noStrike" dirty="0">
                <a:solidFill>
                  <a:srgbClr val="000000"/>
                </a:solidFill>
                <a:effectLst/>
              </a:rPr>
              <a:t>, 21016–21031.  </a:t>
            </a:r>
          </a:p>
        </p:txBody>
      </p:sp>
    </p:spTree>
    <p:extLst>
      <p:ext uri="{BB962C8B-B14F-4D97-AF65-F5344CB8AC3E}">
        <p14:creationId xmlns:p14="http://schemas.microsoft.com/office/powerpoint/2010/main" val="2140327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waterfall chart&#10;&#10;Description automatically generated">
            <a:extLst>
              <a:ext uri="{FF2B5EF4-FFF2-40B4-BE49-F238E27FC236}">
                <a16:creationId xmlns:a16="http://schemas.microsoft.com/office/drawing/2014/main" id="{112072D1-52A9-AB15-1D41-B2B1A239D5B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147000" y="1135811"/>
            <a:ext cx="5543578" cy="5488328"/>
          </a:xfrm>
        </p:spPr>
      </p:pic>
      <p:sp>
        <p:nvSpPr>
          <p:cNvPr id="3" name="Title 2">
            <a:extLst>
              <a:ext uri="{FF2B5EF4-FFF2-40B4-BE49-F238E27FC236}">
                <a16:creationId xmlns:a16="http://schemas.microsoft.com/office/drawing/2014/main" id="{3677D915-3F8B-517D-2516-74F3900341AC}"/>
              </a:ext>
            </a:extLst>
          </p:cNvPr>
          <p:cNvSpPr>
            <a:spLocks noGrp="1"/>
          </p:cNvSpPr>
          <p:nvPr>
            <p:ph type="title"/>
          </p:nvPr>
        </p:nvSpPr>
        <p:spPr/>
        <p:txBody>
          <a:bodyPr/>
          <a:lstStyle/>
          <a:p>
            <a:r>
              <a:rPr lang="en-US" dirty="0"/>
              <a:t>U-ramping vs. occupation matrix control</a:t>
            </a:r>
          </a:p>
        </p:txBody>
      </p:sp>
      <p:sp>
        <p:nvSpPr>
          <p:cNvPr id="4" name="Footer Placeholder 3">
            <a:extLst>
              <a:ext uri="{FF2B5EF4-FFF2-40B4-BE49-F238E27FC236}">
                <a16:creationId xmlns:a16="http://schemas.microsoft.com/office/drawing/2014/main" id="{8F79A4D3-F826-D328-1E00-FBB4C34E2B6D}"/>
              </a:ext>
            </a:extLst>
          </p:cNvPr>
          <p:cNvSpPr>
            <a:spLocks noGrp="1"/>
          </p:cNvSpPr>
          <p:nvPr>
            <p:ph type="ftr" sz="quarter" idx="11"/>
          </p:nvPr>
        </p:nvSpPr>
        <p:spPr>
          <a:xfrm>
            <a:off x="360625" y="6380100"/>
            <a:ext cx="5334680" cy="365125"/>
          </a:xfrm>
        </p:spPr>
        <p:txBody>
          <a:bodyPr/>
          <a:lstStyle/>
          <a:p>
            <a:r>
              <a:rPr lang="en-GB" sz="1400" b="0" i="0" u="none" strike="noStrike" dirty="0">
                <a:solidFill>
                  <a:srgbClr val="000000"/>
                </a:solidFill>
                <a:effectLst/>
              </a:rPr>
              <a:t>A. E. Thompson and C. Wolverton, </a:t>
            </a:r>
            <a:r>
              <a:rPr lang="en-GB" sz="1400" b="0" i="1" u="none" strike="noStrike" dirty="0">
                <a:solidFill>
                  <a:srgbClr val="000000"/>
                </a:solidFill>
                <a:effectLst/>
              </a:rPr>
              <a:t>Physical Review B</a:t>
            </a:r>
            <a:r>
              <a:rPr lang="en-GB" sz="1400" b="0" i="0" u="none" strike="noStrike" dirty="0">
                <a:solidFill>
                  <a:srgbClr val="000000"/>
                </a:solidFill>
                <a:effectLst/>
              </a:rPr>
              <a:t>, 2011, </a:t>
            </a:r>
            <a:r>
              <a:rPr lang="en-GB" sz="1400" b="1" i="0" u="none" strike="noStrike" dirty="0">
                <a:solidFill>
                  <a:srgbClr val="000000"/>
                </a:solidFill>
                <a:effectLst/>
              </a:rPr>
              <a:t>84</a:t>
            </a:r>
            <a:r>
              <a:rPr lang="en-GB" sz="1400" b="0" i="0" u="none" strike="noStrike" dirty="0">
                <a:solidFill>
                  <a:srgbClr val="000000"/>
                </a:solidFill>
                <a:effectLst/>
              </a:rPr>
              <a:t>. </a:t>
            </a:r>
          </a:p>
        </p:txBody>
      </p:sp>
      <p:pic>
        <p:nvPicPr>
          <p:cNvPr id="8" name="Picture 7" descr="A picture containing diagram&#10;&#10;Description automatically generated">
            <a:extLst>
              <a:ext uri="{FF2B5EF4-FFF2-40B4-BE49-F238E27FC236}">
                <a16:creationId xmlns:a16="http://schemas.microsoft.com/office/drawing/2014/main" id="{D2200C81-628B-9C91-E345-2F76EC1C0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910" y="1956979"/>
            <a:ext cx="2860090" cy="3845991"/>
          </a:xfrm>
          <a:prstGeom prst="rect">
            <a:avLst/>
          </a:prstGeom>
        </p:spPr>
      </p:pic>
      <p:sp>
        <p:nvSpPr>
          <p:cNvPr id="9" name="TextBox 8">
            <a:extLst>
              <a:ext uri="{FF2B5EF4-FFF2-40B4-BE49-F238E27FC236}">
                <a16:creationId xmlns:a16="http://schemas.microsoft.com/office/drawing/2014/main" id="{B14EDEC3-0753-4DB9-5AD0-A006035A1413}"/>
              </a:ext>
            </a:extLst>
          </p:cNvPr>
          <p:cNvSpPr txBox="1"/>
          <p:nvPr/>
        </p:nvSpPr>
        <p:spPr>
          <a:xfrm>
            <a:off x="8962825" y="5722670"/>
            <a:ext cx="3037710" cy="1015663"/>
          </a:xfrm>
          <a:prstGeom prst="rect">
            <a:avLst/>
          </a:prstGeom>
          <a:solidFill>
            <a:schemeClr val="accent6"/>
          </a:solidFill>
        </p:spPr>
        <p:txBody>
          <a:bodyPr wrap="square" rtlCol="0">
            <a:spAutoFit/>
          </a:bodyPr>
          <a:lstStyle/>
          <a:p>
            <a:pPr algn="ctr"/>
            <a:r>
              <a:rPr lang="en-US" sz="2000" dirty="0">
                <a:solidFill>
                  <a:schemeClr val="bg1"/>
                </a:solidFill>
              </a:rPr>
              <a:t>Occupation matrix control does not always find the ground state</a:t>
            </a:r>
            <a:endParaRPr lang="en-US" dirty="0">
              <a:solidFill>
                <a:schemeClr val="bg1"/>
              </a:solidFill>
            </a:endParaRPr>
          </a:p>
        </p:txBody>
      </p:sp>
    </p:spTree>
    <p:extLst>
      <p:ext uri="{BB962C8B-B14F-4D97-AF65-F5344CB8AC3E}">
        <p14:creationId xmlns:p14="http://schemas.microsoft.com/office/powerpoint/2010/main" val="2285624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with medium confidence">
            <a:extLst>
              <a:ext uri="{FF2B5EF4-FFF2-40B4-BE49-F238E27FC236}">
                <a16:creationId xmlns:a16="http://schemas.microsoft.com/office/drawing/2014/main" id="{1FC943FA-F277-D832-A319-2645FC73CD2C}"/>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8797" r="49547"/>
          <a:stretch/>
        </p:blipFill>
        <p:spPr>
          <a:xfrm>
            <a:off x="181909" y="1335072"/>
            <a:ext cx="5205165" cy="4715795"/>
          </a:xfrm>
        </p:spPr>
      </p:pic>
      <p:sp>
        <p:nvSpPr>
          <p:cNvPr id="3" name="Title 2">
            <a:extLst>
              <a:ext uri="{FF2B5EF4-FFF2-40B4-BE49-F238E27FC236}">
                <a16:creationId xmlns:a16="http://schemas.microsoft.com/office/drawing/2014/main" id="{26CF68A5-6785-757C-57CC-3A0CA75FF9E4}"/>
              </a:ext>
            </a:extLst>
          </p:cNvPr>
          <p:cNvSpPr>
            <a:spLocks noGrp="1"/>
          </p:cNvSpPr>
          <p:nvPr>
            <p:ph type="title"/>
          </p:nvPr>
        </p:nvSpPr>
        <p:spPr/>
        <p:txBody>
          <a:bodyPr/>
          <a:lstStyle/>
          <a:p>
            <a:r>
              <a:rPr lang="en-US" dirty="0"/>
              <a:t>Quasi-annealing – </a:t>
            </a:r>
            <a:r>
              <a:rPr lang="en-US" dirty="0" err="1"/>
              <a:t>Geng</a:t>
            </a:r>
            <a:r>
              <a:rPr lang="en-US" dirty="0"/>
              <a:t> </a:t>
            </a:r>
            <a:r>
              <a:rPr lang="en-US" i="1" dirty="0"/>
              <a:t>et al.</a:t>
            </a:r>
            <a:endParaRPr lang="en-US" dirty="0"/>
          </a:p>
        </p:txBody>
      </p:sp>
      <p:sp>
        <p:nvSpPr>
          <p:cNvPr id="4" name="Footer Placeholder 3">
            <a:extLst>
              <a:ext uri="{FF2B5EF4-FFF2-40B4-BE49-F238E27FC236}">
                <a16:creationId xmlns:a16="http://schemas.microsoft.com/office/drawing/2014/main" id="{79823D84-D4AC-BEFF-7813-B0F294357E2F}"/>
              </a:ext>
            </a:extLst>
          </p:cNvPr>
          <p:cNvSpPr>
            <a:spLocks noGrp="1"/>
          </p:cNvSpPr>
          <p:nvPr>
            <p:ph type="ftr" sz="quarter" idx="11"/>
          </p:nvPr>
        </p:nvSpPr>
        <p:spPr>
          <a:xfrm>
            <a:off x="479376" y="6356350"/>
            <a:ext cx="7131246" cy="365125"/>
          </a:xfrm>
        </p:spPr>
        <p:txBody>
          <a:bodyPr/>
          <a:lstStyle/>
          <a:p>
            <a:r>
              <a:rPr lang="en-GB" sz="1400" b="0" i="0" u="none" strike="noStrike" dirty="0">
                <a:solidFill>
                  <a:srgbClr val="000000"/>
                </a:solidFill>
                <a:effectLst/>
              </a:rPr>
              <a:t>H. Y. </a:t>
            </a:r>
            <a:r>
              <a:rPr lang="en-GB" sz="1400" b="0" i="0" u="none" strike="noStrike" dirty="0" err="1">
                <a:solidFill>
                  <a:srgbClr val="000000"/>
                </a:solidFill>
                <a:effectLst/>
              </a:rPr>
              <a:t>Geng</a:t>
            </a:r>
            <a:r>
              <a:rPr lang="en-GB" sz="1400" b="0" i="0" u="none" strike="noStrike" dirty="0">
                <a:solidFill>
                  <a:srgbClr val="000000"/>
                </a:solidFill>
                <a:effectLst/>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Y. Lu, Y. Yang and P. Zhang, </a:t>
            </a:r>
            <a:r>
              <a:rPr lang="en-GB" sz="1400" b="0" i="1" u="none" strike="noStrike" dirty="0">
                <a:solidFill>
                  <a:srgbClr val="000000"/>
                </a:solidFill>
                <a:effectLst/>
              </a:rPr>
              <a:t>Journal of Alloys and Compounds</a:t>
            </a:r>
            <a:r>
              <a:rPr lang="en-GB" sz="1400" b="0" i="0" u="none" strike="noStrike" dirty="0">
                <a:solidFill>
                  <a:srgbClr val="000000"/>
                </a:solidFill>
                <a:effectLst/>
              </a:rPr>
              <a:t>, 2015, </a:t>
            </a:r>
            <a:r>
              <a:rPr lang="en-GB" sz="1400" b="1" i="0" u="none" strike="noStrike" dirty="0">
                <a:solidFill>
                  <a:srgbClr val="000000"/>
                </a:solidFill>
                <a:effectLst/>
              </a:rPr>
              <a:t>649</a:t>
            </a:r>
            <a:r>
              <a:rPr lang="en-GB" sz="1400" b="0" i="0" u="none" strike="noStrike" dirty="0">
                <a:solidFill>
                  <a:srgbClr val="000000"/>
                </a:solidFill>
                <a:effectLst/>
              </a:rPr>
              <a:t>, 544–552.  </a:t>
            </a:r>
          </a:p>
        </p:txBody>
      </p:sp>
      <p:sp>
        <p:nvSpPr>
          <p:cNvPr id="10" name="TextBox 9">
            <a:extLst>
              <a:ext uri="{FF2B5EF4-FFF2-40B4-BE49-F238E27FC236}">
                <a16:creationId xmlns:a16="http://schemas.microsoft.com/office/drawing/2014/main" id="{CF13090C-ABF6-B6F5-D5D1-F52D7595501F}"/>
              </a:ext>
            </a:extLst>
          </p:cNvPr>
          <p:cNvSpPr txBox="1"/>
          <p:nvPr/>
        </p:nvSpPr>
        <p:spPr>
          <a:xfrm>
            <a:off x="6096000" y="2263818"/>
            <a:ext cx="5205164" cy="1015663"/>
          </a:xfrm>
          <a:prstGeom prst="rect">
            <a:avLst/>
          </a:prstGeom>
          <a:solidFill>
            <a:schemeClr val="accent3"/>
          </a:solidFill>
        </p:spPr>
        <p:txBody>
          <a:bodyPr wrap="square" rtlCol="0">
            <a:spAutoFit/>
          </a:bodyPr>
          <a:lstStyle/>
          <a:p>
            <a:pPr algn="ctr"/>
            <a:r>
              <a:rPr lang="en-US" sz="2000" dirty="0">
                <a:solidFill>
                  <a:schemeClr val="bg1"/>
                </a:solidFill>
              </a:rPr>
              <a:t>Simulated annealing is used in molecular dynamics to attempt to find the ground state configuration.</a:t>
            </a:r>
          </a:p>
        </p:txBody>
      </p:sp>
      <p:sp>
        <p:nvSpPr>
          <p:cNvPr id="11" name="TextBox 10">
            <a:extLst>
              <a:ext uri="{FF2B5EF4-FFF2-40B4-BE49-F238E27FC236}">
                <a16:creationId xmlns:a16="http://schemas.microsoft.com/office/drawing/2014/main" id="{6CA82214-1DEC-9F8F-146F-4B5721146FFA}"/>
              </a:ext>
            </a:extLst>
          </p:cNvPr>
          <p:cNvSpPr txBox="1"/>
          <p:nvPr/>
        </p:nvSpPr>
        <p:spPr>
          <a:xfrm>
            <a:off x="6096000" y="4211566"/>
            <a:ext cx="5205164" cy="707886"/>
          </a:xfrm>
          <a:prstGeom prst="rect">
            <a:avLst/>
          </a:prstGeom>
          <a:solidFill>
            <a:schemeClr val="accent3"/>
          </a:solidFill>
        </p:spPr>
        <p:txBody>
          <a:bodyPr wrap="square" rtlCol="0">
            <a:spAutoFit/>
          </a:bodyPr>
          <a:lstStyle/>
          <a:p>
            <a:pPr algn="ctr"/>
            <a:r>
              <a:rPr lang="en-US" sz="2000" dirty="0">
                <a:solidFill>
                  <a:schemeClr val="bg1"/>
                </a:solidFill>
              </a:rPr>
              <a:t>Quasi-annealing applies the principles of simulated annealing to an electronic system.</a:t>
            </a:r>
          </a:p>
        </p:txBody>
      </p:sp>
    </p:spTree>
    <p:extLst>
      <p:ext uri="{BB962C8B-B14F-4D97-AF65-F5344CB8AC3E}">
        <p14:creationId xmlns:p14="http://schemas.microsoft.com/office/powerpoint/2010/main" val="249753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220DB790-2020-CF81-8526-E83615DF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26" y="1543698"/>
            <a:ext cx="5913152" cy="472439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DB03192-C2F8-486D-97F8-1CC734AFB097}"/>
              </a:ext>
            </a:extLst>
          </p:cNvPr>
          <p:cNvSpPr>
            <a:spLocks noGrp="1"/>
          </p:cNvSpPr>
          <p:nvPr>
            <p:ph type="title"/>
          </p:nvPr>
        </p:nvSpPr>
        <p:spPr/>
        <p:txBody>
          <a:bodyPr/>
          <a:lstStyle/>
          <a:p>
            <a:r>
              <a:rPr lang="en-US" dirty="0"/>
              <a:t>Potential solution: Lanthanide dopants in wide band gap oxides </a:t>
            </a:r>
          </a:p>
        </p:txBody>
      </p:sp>
      <p:sp>
        <p:nvSpPr>
          <p:cNvPr id="3" name="TextBox 2">
            <a:extLst>
              <a:ext uri="{FF2B5EF4-FFF2-40B4-BE49-F238E27FC236}">
                <a16:creationId xmlns:a16="http://schemas.microsoft.com/office/drawing/2014/main" id="{9A124FB1-A78C-524F-AEBD-3A344A12C22B}"/>
              </a:ext>
            </a:extLst>
          </p:cNvPr>
          <p:cNvSpPr txBox="1"/>
          <p:nvPr/>
        </p:nvSpPr>
        <p:spPr>
          <a:xfrm>
            <a:off x="2270536" y="2100533"/>
            <a:ext cx="914400" cy="369332"/>
          </a:xfrm>
          <a:prstGeom prst="rect">
            <a:avLst/>
          </a:prstGeom>
          <a:noFill/>
        </p:spPr>
        <p:txBody>
          <a:bodyPr wrap="square" rtlCol="0">
            <a:spAutoFit/>
          </a:bodyPr>
          <a:lstStyle/>
          <a:p>
            <a:pPr algn="ctr"/>
            <a:r>
              <a:rPr lang="en-US" dirty="0">
                <a:solidFill>
                  <a:schemeClr val="accent6"/>
                </a:solidFill>
              </a:rPr>
              <a:t>d/f</a:t>
            </a:r>
          </a:p>
        </p:txBody>
      </p:sp>
      <p:sp>
        <p:nvSpPr>
          <p:cNvPr id="6" name="TextBox 5">
            <a:extLst>
              <a:ext uri="{FF2B5EF4-FFF2-40B4-BE49-F238E27FC236}">
                <a16:creationId xmlns:a16="http://schemas.microsoft.com/office/drawing/2014/main" id="{72F45C9A-D913-990D-26E8-179F397D8D9F}"/>
              </a:ext>
            </a:extLst>
          </p:cNvPr>
          <p:cNvSpPr txBox="1"/>
          <p:nvPr/>
        </p:nvSpPr>
        <p:spPr>
          <a:xfrm>
            <a:off x="2957661" y="3131396"/>
            <a:ext cx="914400" cy="369332"/>
          </a:xfrm>
          <a:prstGeom prst="rect">
            <a:avLst/>
          </a:prstGeom>
          <a:noFill/>
        </p:spPr>
        <p:txBody>
          <a:bodyPr wrap="square" rtlCol="0">
            <a:spAutoFit/>
          </a:bodyPr>
          <a:lstStyle/>
          <a:p>
            <a:pPr algn="ctr"/>
            <a:r>
              <a:rPr lang="en-US" dirty="0">
                <a:solidFill>
                  <a:schemeClr val="accent3"/>
                </a:solidFill>
              </a:rPr>
              <a:t>s/p</a:t>
            </a:r>
          </a:p>
        </p:txBody>
      </p:sp>
      <p:cxnSp>
        <p:nvCxnSpPr>
          <p:cNvPr id="19" name="Straight Arrow Connector 18">
            <a:extLst>
              <a:ext uri="{FF2B5EF4-FFF2-40B4-BE49-F238E27FC236}">
                <a16:creationId xmlns:a16="http://schemas.microsoft.com/office/drawing/2014/main" id="{63AED66C-8E40-1B07-AC26-7E3B82428729}"/>
              </a:ext>
            </a:extLst>
          </p:cNvPr>
          <p:cNvCxnSpPr>
            <a:cxnSpLocks/>
            <a:stCxn id="6" idx="2"/>
          </p:cNvCxnSpPr>
          <p:nvPr/>
        </p:nvCxnSpPr>
        <p:spPr>
          <a:xfrm flipH="1">
            <a:off x="2681416" y="3500728"/>
            <a:ext cx="733445" cy="5584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1B45E853-4799-6BC4-586F-A4858882C275}"/>
              </a:ext>
            </a:extLst>
          </p:cNvPr>
          <p:cNvCxnSpPr>
            <a:cxnSpLocks/>
          </p:cNvCxnSpPr>
          <p:nvPr/>
        </p:nvCxnSpPr>
        <p:spPr>
          <a:xfrm flipH="1">
            <a:off x="2471351" y="3316062"/>
            <a:ext cx="713585" cy="11293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E3FAFAE4-B6A1-C1E3-89D3-779C646208DF}"/>
              </a:ext>
            </a:extLst>
          </p:cNvPr>
          <p:cNvCxnSpPr>
            <a:cxnSpLocks/>
          </p:cNvCxnSpPr>
          <p:nvPr/>
        </p:nvCxnSpPr>
        <p:spPr>
          <a:xfrm flipH="1" flipV="1">
            <a:off x="1717589" y="1645402"/>
            <a:ext cx="963827" cy="51645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B79D0B41-A1E9-92FA-147A-3987F810ED5F}"/>
              </a:ext>
            </a:extLst>
          </p:cNvPr>
          <p:cNvCxnSpPr>
            <a:cxnSpLocks/>
          </p:cNvCxnSpPr>
          <p:nvPr/>
        </p:nvCxnSpPr>
        <p:spPr>
          <a:xfrm flipH="1" flipV="1">
            <a:off x="1808021" y="2083097"/>
            <a:ext cx="765543" cy="1575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A31EABC-FE5F-9C76-04CD-0921C3EC8F94}"/>
              </a:ext>
            </a:extLst>
          </p:cNvPr>
          <p:cNvCxnSpPr>
            <a:cxnSpLocks/>
          </p:cNvCxnSpPr>
          <p:nvPr/>
        </p:nvCxnSpPr>
        <p:spPr>
          <a:xfrm flipH="1">
            <a:off x="2026508" y="2313854"/>
            <a:ext cx="547056" cy="2901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89113130-E727-4597-D3FB-4A28AF975DEF}"/>
              </a:ext>
            </a:extLst>
          </p:cNvPr>
          <p:cNvCxnSpPr>
            <a:cxnSpLocks/>
          </p:cNvCxnSpPr>
          <p:nvPr/>
        </p:nvCxnSpPr>
        <p:spPr>
          <a:xfrm flipH="1">
            <a:off x="1888284" y="2425292"/>
            <a:ext cx="685280" cy="4371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45CAB657-1BB2-C74A-E489-83CDA5895D74}"/>
              </a:ext>
            </a:extLst>
          </p:cNvPr>
          <p:cNvSpPr txBox="1"/>
          <p:nvPr/>
        </p:nvSpPr>
        <p:spPr>
          <a:xfrm>
            <a:off x="448686" y="1077270"/>
            <a:ext cx="5425913" cy="461665"/>
          </a:xfrm>
          <a:prstGeom prst="rect">
            <a:avLst/>
          </a:prstGeom>
          <a:solidFill>
            <a:schemeClr val="accent3"/>
          </a:solidFill>
        </p:spPr>
        <p:txBody>
          <a:bodyPr wrap="square" rtlCol="0">
            <a:spAutoFit/>
          </a:bodyPr>
          <a:lstStyle/>
          <a:p>
            <a:r>
              <a:rPr lang="en-US" sz="2400" dirty="0">
                <a:solidFill>
                  <a:schemeClr val="bg1"/>
                </a:solidFill>
              </a:rPr>
              <a:t>f- (and d-) orbitals are highly </a:t>
            </a:r>
            <a:r>
              <a:rPr lang="en-US" sz="2400" dirty="0" err="1">
                <a:solidFill>
                  <a:schemeClr val="bg1"/>
                </a:solidFill>
              </a:rPr>
              <a:t>localised</a:t>
            </a:r>
            <a:endParaRPr lang="en-US" sz="2400" dirty="0">
              <a:solidFill>
                <a:schemeClr val="bg1"/>
              </a:solidFill>
            </a:endParaRPr>
          </a:p>
        </p:txBody>
      </p:sp>
      <p:sp>
        <p:nvSpPr>
          <p:cNvPr id="26" name="Footer Placeholder 4">
            <a:extLst>
              <a:ext uri="{FF2B5EF4-FFF2-40B4-BE49-F238E27FC236}">
                <a16:creationId xmlns:a16="http://schemas.microsoft.com/office/drawing/2014/main" id="{4DC72C71-A766-F0FD-BAE4-21C8F4D9DF20}"/>
              </a:ext>
            </a:extLst>
          </p:cNvPr>
          <p:cNvSpPr>
            <a:spLocks noGrp="1"/>
          </p:cNvSpPr>
          <p:nvPr>
            <p:ph type="ftr" sz="quarter" idx="11"/>
          </p:nvPr>
        </p:nvSpPr>
        <p:spPr>
          <a:xfrm>
            <a:off x="479376" y="6356350"/>
            <a:ext cx="5913152" cy="365125"/>
          </a:xfrm>
        </p:spPr>
        <p:txBody>
          <a:bodyPr/>
          <a:lstStyle/>
          <a:p>
            <a:r>
              <a:rPr lang="en-GB" sz="1400" b="0" i="0" u="none" strike="noStrike" dirty="0">
                <a:solidFill>
                  <a:srgbClr val="000000"/>
                </a:solidFill>
                <a:effectLst/>
              </a:rPr>
              <a:t>K. Capelle and V. L. Campo, </a:t>
            </a:r>
            <a:r>
              <a:rPr lang="en-GB" sz="1400" b="0" i="1" u="none" strike="noStrike" dirty="0">
                <a:solidFill>
                  <a:srgbClr val="000000"/>
                </a:solidFill>
                <a:effectLst/>
              </a:rPr>
              <a:t>Physics Reports</a:t>
            </a:r>
            <a:r>
              <a:rPr lang="en-GB" sz="1400" b="0" i="0" u="none" strike="noStrike" dirty="0">
                <a:solidFill>
                  <a:srgbClr val="000000"/>
                </a:solidFill>
                <a:effectLst/>
              </a:rPr>
              <a:t>, 2013, </a:t>
            </a:r>
            <a:r>
              <a:rPr lang="en-GB" sz="1400" b="1" i="0" u="none" strike="noStrike" dirty="0">
                <a:solidFill>
                  <a:srgbClr val="000000"/>
                </a:solidFill>
                <a:effectLst/>
              </a:rPr>
              <a:t>528</a:t>
            </a:r>
            <a:r>
              <a:rPr lang="en-GB" sz="1400" b="0" i="0" u="none" strike="noStrike" dirty="0">
                <a:solidFill>
                  <a:srgbClr val="000000"/>
                </a:solidFill>
                <a:effectLst/>
              </a:rPr>
              <a:t>, 91–159. </a:t>
            </a:r>
          </a:p>
        </p:txBody>
      </p:sp>
    </p:spTree>
    <p:extLst>
      <p:ext uri="{BB962C8B-B14F-4D97-AF65-F5344CB8AC3E}">
        <p14:creationId xmlns:p14="http://schemas.microsoft.com/office/powerpoint/2010/main" val="1510691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639E78-EB4A-710B-00D2-01EE10F73851}"/>
              </a:ext>
            </a:extLst>
          </p:cNvPr>
          <p:cNvSpPr>
            <a:spLocks noGrp="1"/>
          </p:cNvSpPr>
          <p:nvPr>
            <p:ph sz="quarter" idx="13"/>
          </p:nvPr>
        </p:nvSpPr>
        <p:spPr>
          <a:xfrm>
            <a:off x="479376" y="1810041"/>
            <a:ext cx="11257699" cy="4363426"/>
          </a:xfrm>
        </p:spPr>
        <p:txBody>
          <a:bodyPr/>
          <a:lstStyle/>
          <a:p>
            <a:pPr marL="514350" indent="-514350">
              <a:buFont typeface="+mj-lt"/>
              <a:buAutoNum type="arabicPeriod"/>
            </a:pPr>
            <a:r>
              <a:rPr lang="en-US" dirty="0"/>
              <a:t>Perform structure relaxations with increasingly stricter electronic convergence criteria and ionic step lengths.</a:t>
            </a:r>
          </a:p>
          <a:p>
            <a:pPr marL="514350" indent="-514350">
              <a:buFont typeface="+mj-lt"/>
              <a:buAutoNum type="arabicPeriod"/>
            </a:pPr>
            <a:r>
              <a:rPr lang="en-US" dirty="0"/>
              <a:t>After each structure relaxation, ‘restore’ the structure to the one used prior to performing a structure relaxation.</a:t>
            </a:r>
          </a:p>
          <a:p>
            <a:pPr marL="514350" indent="-514350">
              <a:buFont typeface="+mj-lt"/>
              <a:buAutoNum type="arabicPeriod"/>
            </a:pPr>
            <a:r>
              <a:rPr lang="en-US" dirty="0"/>
              <a:t>Once all structure relaxations with the stricter parameters is completed, get the energy per atom of the final structure, then perturb the final structure and use it as the ‘basis of restoration’ for the next set of structure relaxations.</a:t>
            </a:r>
          </a:p>
          <a:p>
            <a:pPr marL="514350" indent="-514350">
              <a:buFont typeface="+mj-lt"/>
              <a:buAutoNum type="arabicPeriod"/>
            </a:pPr>
            <a:r>
              <a:rPr lang="en-US" dirty="0"/>
              <a:t>Repeat steps 1-3 until the difference in final structure energies is less than a given tolerance value, e.g. 0.1 </a:t>
            </a:r>
            <a:r>
              <a:rPr lang="en-US" dirty="0" err="1"/>
              <a:t>meV</a:t>
            </a:r>
            <a:r>
              <a:rPr lang="en-US" dirty="0"/>
              <a:t>/atom.</a:t>
            </a:r>
          </a:p>
          <a:p>
            <a:pPr marL="514350" indent="-514350">
              <a:buFont typeface="+mj-lt"/>
              <a:buAutoNum type="arabicPeriod"/>
            </a:pPr>
            <a:endParaRPr lang="en-US" dirty="0"/>
          </a:p>
        </p:txBody>
      </p:sp>
      <p:sp>
        <p:nvSpPr>
          <p:cNvPr id="4" name="Text Placeholder 3">
            <a:extLst>
              <a:ext uri="{FF2B5EF4-FFF2-40B4-BE49-F238E27FC236}">
                <a16:creationId xmlns:a16="http://schemas.microsoft.com/office/drawing/2014/main" id="{239E19C2-F5A1-BCDC-DFE2-FA44158D4B65}"/>
              </a:ext>
            </a:extLst>
          </p:cNvPr>
          <p:cNvSpPr>
            <a:spLocks noGrp="1"/>
          </p:cNvSpPr>
          <p:nvPr>
            <p:ph type="body" sz="quarter" idx="15"/>
          </p:nvPr>
        </p:nvSpPr>
        <p:spPr>
          <a:xfrm>
            <a:off x="479376" y="1301650"/>
            <a:ext cx="11257698" cy="627765"/>
          </a:xfrm>
        </p:spPr>
        <p:txBody>
          <a:bodyPr/>
          <a:lstStyle/>
          <a:p>
            <a:r>
              <a:rPr lang="en-US" dirty="0"/>
              <a:t>Very vague overview:</a:t>
            </a:r>
          </a:p>
        </p:txBody>
      </p:sp>
      <p:sp>
        <p:nvSpPr>
          <p:cNvPr id="5" name="Title 4">
            <a:extLst>
              <a:ext uri="{FF2B5EF4-FFF2-40B4-BE49-F238E27FC236}">
                <a16:creationId xmlns:a16="http://schemas.microsoft.com/office/drawing/2014/main" id="{C478A07E-3BF5-B63B-35A3-F17829FC2E80}"/>
              </a:ext>
            </a:extLst>
          </p:cNvPr>
          <p:cNvSpPr>
            <a:spLocks noGrp="1"/>
          </p:cNvSpPr>
          <p:nvPr>
            <p:ph type="title"/>
          </p:nvPr>
        </p:nvSpPr>
        <p:spPr/>
        <p:txBody>
          <a:bodyPr/>
          <a:lstStyle/>
          <a:p>
            <a:r>
              <a:rPr lang="en-US" dirty="0"/>
              <a:t>Quasi-annealing – </a:t>
            </a:r>
            <a:r>
              <a:rPr lang="en-US" dirty="0" err="1"/>
              <a:t>Geng</a:t>
            </a:r>
            <a:r>
              <a:rPr lang="en-US" dirty="0"/>
              <a:t> </a:t>
            </a:r>
            <a:r>
              <a:rPr lang="en-US" i="1" dirty="0"/>
              <a:t>et al.</a:t>
            </a:r>
            <a:endParaRPr lang="en-US" dirty="0"/>
          </a:p>
        </p:txBody>
      </p:sp>
      <p:sp>
        <p:nvSpPr>
          <p:cNvPr id="7" name="Footer Placeholder 3">
            <a:extLst>
              <a:ext uri="{FF2B5EF4-FFF2-40B4-BE49-F238E27FC236}">
                <a16:creationId xmlns:a16="http://schemas.microsoft.com/office/drawing/2014/main" id="{EBCCCBE0-D8BB-7306-1495-C3AF6658F02F}"/>
              </a:ext>
            </a:extLst>
          </p:cNvPr>
          <p:cNvSpPr>
            <a:spLocks noGrp="1"/>
          </p:cNvSpPr>
          <p:nvPr>
            <p:ph type="ftr" sz="quarter" idx="11"/>
          </p:nvPr>
        </p:nvSpPr>
        <p:spPr>
          <a:xfrm>
            <a:off x="479376" y="6356350"/>
            <a:ext cx="7131246" cy="365125"/>
          </a:xfrm>
        </p:spPr>
        <p:txBody>
          <a:bodyPr/>
          <a:lstStyle/>
          <a:p>
            <a:r>
              <a:rPr lang="en-GB" sz="1400" b="0" i="0" u="none" strike="noStrike" dirty="0">
                <a:solidFill>
                  <a:srgbClr val="000000"/>
                </a:solidFill>
                <a:effectLst/>
              </a:rPr>
              <a:t>H. Y. </a:t>
            </a:r>
            <a:r>
              <a:rPr lang="en-GB" sz="1400" b="0" i="0" u="none" strike="noStrike" dirty="0" err="1">
                <a:solidFill>
                  <a:srgbClr val="000000"/>
                </a:solidFill>
                <a:effectLst/>
              </a:rPr>
              <a:t>Geng</a:t>
            </a:r>
            <a:r>
              <a:rPr lang="en-GB" sz="1400" b="0" i="0" u="none" strike="noStrike" dirty="0">
                <a:solidFill>
                  <a:srgbClr val="000000"/>
                </a:solidFill>
                <a:effectLst/>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Y. Lu, Y. Yang and P. Zhang, </a:t>
            </a:r>
            <a:r>
              <a:rPr lang="en-GB" sz="1400" b="0" i="1" u="none" strike="noStrike" dirty="0">
                <a:solidFill>
                  <a:srgbClr val="000000"/>
                </a:solidFill>
                <a:effectLst/>
              </a:rPr>
              <a:t>Journal of Alloys and Compounds</a:t>
            </a:r>
            <a:r>
              <a:rPr lang="en-GB" sz="1400" b="0" i="0" u="none" strike="noStrike" dirty="0">
                <a:solidFill>
                  <a:srgbClr val="000000"/>
                </a:solidFill>
                <a:effectLst/>
              </a:rPr>
              <a:t>, 2015, </a:t>
            </a:r>
            <a:r>
              <a:rPr lang="en-GB" sz="1400" b="1" i="0" u="none" strike="noStrike" dirty="0">
                <a:solidFill>
                  <a:srgbClr val="000000"/>
                </a:solidFill>
                <a:effectLst/>
              </a:rPr>
              <a:t>649</a:t>
            </a:r>
            <a:r>
              <a:rPr lang="en-GB" sz="1400" b="0" i="0" u="none" strike="noStrike" dirty="0">
                <a:solidFill>
                  <a:srgbClr val="000000"/>
                </a:solidFill>
                <a:effectLst/>
              </a:rPr>
              <a:t>, 544–552.  </a:t>
            </a:r>
          </a:p>
        </p:txBody>
      </p:sp>
    </p:spTree>
    <p:extLst>
      <p:ext uri="{BB962C8B-B14F-4D97-AF65-F5344CB8AC3E}">
        <p14:creationId xmlns:p14="http://schemas.microsoft.com/office/powerpoint/2010/main" val="159296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A4339F-E0D7-5ABD-3C22-4D130B82D92C}"/>
              </a:ext>
            </a:extLst>
          </p:cNvPr>
          <p:cNvSpPr>
            <a:spLocks noGrp="1"/>
          </p:cNvSpPr>
          <p:nvPr>
            <p:ph type="ftr" sz="quarter" idx="11"/>
          </p:nvPr>
        </p:nvSpPr>
        <p:spPr/>
        <p:txBody>
          <a:bodyPr/>
          <a:lstStyle/>
          <a:p>
            <a:endParaRPr lang="en-GB" dirty="0"/>
          </a:p>
        </p:txBody>
      </p:sp>
      <p:sp>
        <p:nvSpPr>
          <p:cNvPr id="5" name="Title 4">
            <a:extLst>
              <a:ext uri="{FF2B5EF4-FFF2-40B4-BE49-F238E27FC236}">
                <a16:creationId xmlns:a16="http://schemas.microsoft.com/office/drawing/2014/main" id="{8BF5E60B-2F9F-08E8-8F88-032A315DA6E4}"/>
              </a:ext>
            </a:extLst>
          </p:cNvPr>
          <p:cNvSpPr>
            <a:spLocks noGrp="1"/>
          </p:cNvSpPr>
          <p:nvPr>
            <p:ph type="title"/>
          </p:nvPr>
        </p:nvSpPr>
        <p:spPr/>
        <p:txBody>
          <a:bodyPr/>
          <a:lstStyle/>
          <a:p>
            <a:r>
              <a:rPr lang="en-US" dirty="0"/>
              <a:t>Workflow diagram of my implementation of QA</a:t>
            </a:r>
          </a:p>
        </p:txBody>
      </p:sp>
      <p:pic>
        <p:nvPicPr>
          <p:cNvPr id="6" name="Picture 5">
            <a:extLst>
              <a:ext uri="{FF2B5EF4-FFF2-40B4-BE49-F238E27FC236}">
                <a16:creationId xmlns:a16="http://schemas.microsoft.com/office/drawing/2014/main" id="{53AAA070-63CA-7E7F-361B-BB9E0C86ECE6}"/>
              </a:ext>
            </a:extLst>
          </p:cNvPr>
          <p:cNvPicPr>
            <a:picLocks noChangeAspect="1"/>
          </p:cNvPicPr>
          <p:nvPr/>
        </p:nvPicPr>
        <p:blipFill>
          <a:blip r:embed="rId2"/>
          <a:stretch>
            <a:fillRect/>
          </a:stretch>
        </p:blipFill>
        <p:spPr>
          <a:xfrm>
            <a:off x="2759519" y="1029755"/>
            <a:ext cx="6109073" cy="5828411"/>
          </a:xfrm>
          <a:prstGeom prst="rect">
            <a:avLst/>
          </a:prstGeom>
        </p:spPr>
      </p:pic>
    </p:spTree>
    <p:extLst>
      <p:ext uri="{BB962C8B-B14F-4D97-AF65-F5344CB8AC3E}">
        <p14:creationId xmlns:p14="http://schemas.microsoft.com/office/powerpoint/2010/main" val="1628720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CF68A5-6785-757C-57CC-3A0CA75FF9E4}"/>
              </a:ext>
            </a:extLst>
          </p:cNvPr>
          <p:cNvSpPr>
            <a:spLocks noGrp="1"/>
          </p:cNvSpPr>
          <p:nvPr>
            <p:ph type="title"/>
          </p:nvPr>
        </p:nvSpPr>
        <p:spPr/>
        <p:txBody>
          <a:bodyPr/>
          <a:lstStyle/>
          <a:p>
            <a:r>
              <a:rPr lang="en-US" dirty="0"/>
              <a:t>Quasi-annealing – </a:t>
            </a:r>
            <a:r>
              <a:rPr lang="en-US" dirty="0" err="1"/>
              <a:t>Geng</a:t>
            </a:r>
            <a:r>
              <a:rPr lang="en-US" dirty="0"/>
              <a:t> </a:t>
            </a:r>
            <a:r>
              <a:rPr lang="en-US" i="1" dirty="0"/>
              <a:t>et al.</a:t>
            </a:r>
            <a:endParaRPr lang="en-US" dirty="0"/>
          </a:p>
        </p:txBody>
      </p:sp>
      <p:pic>
        <p:nvPicPr>
          <p:cNvPr id="7170" name="Picture 2" descr="Figure 2">
            <a:extLst>
              <a:ext uri="{FF2B5EF4-FFF2-40B4-BE49-F238E27FC236}">
                <a16:creationId xmlns:a16="http://schemas.microsoft.com/office/drawing/2014/main" id="{BC1D27AF-4CD0-EAEC-9B8E-8ACBACAB4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2330"/>
            <a:ext cx="5892182" cy="4395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56C18764-2321-AFD2-9A38-C23593BD8E8C}"/>
              </a:ext>
            </a:extLst>
          </p:cNvPr>
          <p:cNvSpPr>
            <a:spLocks noGrp="1"/>
          </p:cNvSpPr>
          <p:nvPr>
            <p:ph sz="quarter" idx="13"/>
          </p:nvPr>
        </p:nvSpPr>
        <p:spPr>
          <a:xfrm>
            <a:off x="5892182" y="1090637"/>
            <a:ext cx="5844893" cy="4395568"/>
          </a:xfrm>
        </p:spPr>
        <p:txBody>
          <a:bodyPr/>
          <a:lstStyle/>
          <a:p>
            <a:r>
              <a:rPr lang="en-US" sz="2000" dirty="0"/>
              <a:t>Ideally used after another metastability fixer, such as U-ramping.</a:t>
            </a:r>
          </a:p>
          <a:p>
            <a:r>
              <a:rPr lang="en-US" sz="2000" dirty="0">
                <a:solidFill>
                  <a:schemeClr val="accent6"/>
                </a:solidFill>
              </a:rPr>
              <a:t>Problem: an ionic convergence criterion of 0.01/0.02 eV/</a:t>
            </a:r>
            <a:r>
              <a:rPr lang="en-US" sz="2000" dirty="0" err="1">
                <a:solidFill>
                  <a:schemeClr val="accent6"/>
                </a:solidFill>
              </a:rPr>
              <a:t>Å</a:t>
            </a:r>
            <a:r>
              <a:rPr lang="en-US" sz="2000" dirty="0">
                <a:solidFill>
                  <a:schemeClr val="accent6"/>
                </a:solidFill>
              </a:rPr>
              <a:t> were used in the quasi-annealing papers. Our calculations stalled when we tried to use such a criterion. </a:t>
            </a:r>
            <a:r>
              <a:rPr lang="en-US" sz="2000" dirty="0"/>
              <a:t>We then swapped to an energy-based criterion and had to tweak the amount of distortion for perturbation.</a:t>
            </a:r>
          </a:p>
        </p:txBody>
      </p:sp>
      <p:sp>
        <p:nvSpPr>
          <p:cNvPr id="7" name="Footer Placeholder 3">
            <a:extLst>
              <a:ext uri="{FF2B5EF4-FFF2-40B4-BE49-F238E27FC236}">
                <a16:creationId xmlns:a16="http://schemas.microsoft.com/office/drawing/2014/main" id="{DAAFDED8-F979-DEDD-0F7B-45134732DB23}"/>
              </a:ext>
            </a:extLst>
          </p:cNvPr>
          <p:cNvSpPr>
            <a:spLocks noGrp="1"/>
          </p:cNvSpPr>
          <p:nvPr>
            <p:ph type="ftr" sz="quarter" idx="11"/>
          </p:nvPr>
        </p:nvSpPr>
        <p:spPr>
          <a:xfrm>
            <a:off x="479376" y="6356350"/>
            <a:ext cx="7131246" cy="365125"/>
          </a:xfrm>
        </p:spPr>
        <p:txBody>
          <a:bodyPr/>
          <a:lstStyle/>
          <a:p>
            <a:r>
              <a:rPr lang="en-GB" sz="1400" b="0" i="0" u="none" strike="noStrike" dirty="0">
                <a:solidFill>
                  <a:srgbClr val="000000"/>
                </a:solidFill>
                <a:effectLst/>
              </a:rPr>
              <a:t>H. Y. </a:t>
            </a:r>
            <a:r>
              <a:rPr lang="en-GB" sz="1400" b="0" i="0" u="none" strike="noStrike" dirty="0" err="1">
                <a:solidFill>
                  <a:srgbClr val="000000"/>
                </a:solidFill>
                <a:effectLst/>
              </a:rPr>
              <a:t>Geng</a:t>
            </a:r>
            <a:r>
              <a:rPr lang="en-GB" sz="1400" b="0" i="0" u="none" strike="noStrike" dirty="0">
                <a:solidFill>
                  <a:srgbClr val="000000"/>
                </a:solidFill>
                <a:effectLst/>
              </a:rPr>
              <a:t> </a:t>
            </a:r>
            <a:r>
              <a:rPr lang="en-GB" sz="1400" b="0" i="1" u="none" strike="noStrike" dirty="0">
                <a:solidFill>
                  <a:srgbClr val="000000"/>
                </a:solidFill>
                <a:effectLst/>
              </a:rPr>
              <a:t>et al.</a:t>
            </a:r>
            <a:r>
              <a:rPr lang="en-GB" sz="1400" b="0" i="0" u="none" strike="noStrike" dirty="0">
                <a:solidFill>
                  <a:srgbClr val="000000"/>
                </a:solidFill>
                <a:effectLst/>
              </a:rPr>
              <a:t>, </a:t>
            </a:r>
            <a:r>
              <a:rPr lang="en-GB" sz="1400" b="0" i="1" u="none" strike="noStrike" dirty="0">
                <a:solidFill>
                  <a:srgbClr val="000000"/>
                </a:solidFill>
                <a:effectLst/>
              </a:rPr>
              <a:t>Physical Review B</a:t>
            </a:r>
            <a:r>
              <a:rPr lang="en-GB" sz="1400" b="0" i="0" u="none" strike="noStrike" dirty="0">
                <a:solidFill>
                  <a:srgbClr val="000000"/>
                </a:solidFill>
                <a:effectLst/>
              </a:rPr>
              <a:t>, 2010, </a:t>
            </a:r>
            <a:r>
              <a:rPr lang="en-GB" sz="1400" b="1" i="0" u="none" strike="noStrike" dirty="0">
                <a:solidFill>
                  <a:srgbClr val="000000"/>
                </a:solidFill>
                <a:effectLst/>
              </a:rPr>
              <a:t>82</a:t>
            </a:r>
            <a:r>
              <a:rPr lang="en-GB" sz="1400" b="0" i="0" u="none" strike="noStrike" dirty="0">
                <a:solidFill>
                  <a:srgbClr val="000000"/>
                </a:solidFill>
                <a:effectLst/>
              </a:rPr>
              <a:t>.</a:t>
            </a:r>
          </a:p>
          <a:p>
            <a:r>
              <a:rPr lang="en-GB" sz="1400" b="0" i="0" u="none" strike="noStrike" dirty="0">
                <a:solidFill>
                  <a:srgbClr val="000000"/>
                </a:solidFill>
                <a:effectLst/>
              </a:rPr>
              <a:t>Y. Lu, Y. Yang and P. Zhang, </a:t>
            </a:r>
            <a:r>
              <a:rPr lang="en-GB" sz="1400" b="0" i="1" u="none" strike="noStrike" dirty="0">
                <a:solidFill>
                  <a:srgbClr val="000000"/>
                </a:solidFill>
                <a:effectLst/>
              </a:rPr>
              <a:t>Journal of Alloys and Compounds</a:t>
            </a:r>
            <a:r>
              <a:rPr lang="en-GB" sz="1400" b="0" i="0" u="none" strike="noStrike" dirty="0">
                <a:solidFill>
                  <a:srgbClr val="000000"/>
                </a:solidFill>
                <a:effectLst/>
              </a:rPr>
              <a:t>, 2015, </a:t>
            </a:r>
            <a:r>
              <a:rPr lang="en-GB" sz="1400" b="1" i="0" u="none" strike="noStrike" dirty="0">
                <a:solidFill>
                  <a:srgbClr val="000000"/>
                </a:solidFill>
                <a:effectLst/>
              </a:rPr>
              <a:t>649</a:t>
            </a:r>
            <a:r>
              <a:rPr lang="en-GB" sz="1400" b="0" i="0" u="none" strike="noStrike" dirty="0">
                <a:solidFill>
                  <a:srgbClr val="000000"/>
                </a:solidFill>
                <a:effectLst/>
              </a:rPr>
              <a:t>, 544–552.  </a:t>
            </a:r>
          </a:p>
        </p:txBody>
      </p:sp>
      <p:graphicFrame>
        <p:nvGraphicFramePr>
          <p:cNvPr id="6" name="Table 5">
            <a:extLst>
              <a:ext uri="{FF2B5EF4-FFF2-40B4-BE49-F238E27FC236}">
                <a16:creationId xmlns:a16="http://schemas.microsoft.com/office/drawing/2014/main" id="{4FAA8A94-8AD5-DCC0-2A33-FD61151DE273}"/>
              </a:ext>
            </a:extLst>
          </p:cNvPr>
          <p:cNvGraphicFramePr>
            <a:graphicFrameLocks noGrp="1"/>
          </p:cNvGraphicFramePr>
          <p:nvPr>
            <p:extLst>
              <p:ext uri="{D42A27DB-BD31-4B8C-83A1-F6EECF244321}">
                <p14:modId xmlns:p14="http://schemas.microsoft.com/office/powerpoint/2010/main" val="935294243"/>
              </p:ext>
            </p:extLst>
          </p:nvPr>
        </p:nvGraphicFramePr>
        <p:xfrm>
          <a:off x="6012757" y="3791859"/>
          <a:ext cx="6096002" cy="2195160"/>
        </p:xfrm>
        <a:graphic>
          <a:graphicData uri="http://schemas.openxmlformats.org/drawingml/2006/table">
            <a:tbl>
              <a:tblPr firstRow="1" firstCol="1" bandRow="1">
                <a:tableStyleId>{5C22544A-7EE6-4342-B048-85BDC9FD1C3A}</a:tableStyleId>
              </a:tblPr>
              <a:tblGrid>
                <a:gridCol w="1375956">
                  <a:extLst>
                    <a:ext uri="{9D8B030D-6E8A-4147-A177-3AD203B41FA5}">
                      <a16:colId xmlns:a16="http://schemas.microsoft.com/office/drawing/2014/main" val="561367016"/>
                    </a:ext>
                  </a:extLst>
                </a:gridCol>
                <a:gridCol w="1809124">
                  <a:extLst>
                    <a:ext uri="{9D8B030D-6E8A-4147-A177-3AD203B41FA5}">
                      <a16:colId xmlns:a16="http://schemas.microsoft.com/office/drawing/2014/main" val="2411534456"/>
                    </a:ext>
                  </a:extLst>
                </a:gridCol>
                <a:gridCol w="1469720">
                  <a:extLst>
                    <a:ext uri="{9D8B030D-6E8A-4147-A177-3AD203B41FA5}">
                      <a16:colId xmlns:a16="http://schemas.microsoft.com/office/drawing/2014/main" val="4267161986"/>
                    </a:ext>
                  </a:extLst>
                </a:gridCol>
                <a:gridCol w="1441202">
                  <a:extLst>
                    <a:ext uri="{9D8B030D-6E8A-4147-A177-3AD203B41FA5}">
                      <a16:colId xmlns:a16="http://schemas.microsoft.com/office/drawing/2014/main" val="1964796645"/>
                    </a:ext>
                  </a:extLst>
                </a:gridCol>
              </a:tblGrid>
              <a:tr h="459275">
                <a:tc>
                  <a:txBody>
                    <a:bodyPr/>
                    <a:lstStyle/>
                    <a:p>
                      <a:pPr indent="144145" algn="ctr"/>
                      <a:r>
                        <a:rPr lang="en-GB" sz="2000" dirty="0">
                          <a:effectLst/>
                          <a:latin typeface="+mn-lt"/>
                          <a:ea typeface="Calibri" panose="020F0502020204030204" pitchFamily="34" charset="0"/>
                          <a:cs typeface="Arial" panose="020B0604020202020204" pitchFamily="34" charset="0"/>
                        </a:rPr>
                        <a:t>Attempt no.</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QA convergence criterion (</a:t>
                      </a:r>
                      <a:r>
                        <a:rPr lang="en-GB" sz="2000" dirty="0" err="1">
                          <a:effectLst/>
                          <a:latin typeface="+mn-lt"/>
                          <a:ea typeface="Calibri" panose="020F0502020204030204" pitchFamily="34" charset="0"/>
                          <a:cs typeface="Arial" panose="020B0604020202020204" pitchFamily="34" charset="0"/>
                        </a:rPr>
                        <a:t>meV</a:t>
                      </a:r>
                      <a:r>
                        <a:rPr lang="en-GB" sz="2000" dirty="0">
                          <a:effectLst/>
                          <a:latin typeface="+mn-lt"/>
                          <a:ea typeface="Calibri" panose="020F0502020204030204" pitchFamily="34" charset="0"/>
                          <a:cs typeface="Arial" panose="020B0604020202020204" pitchFamily="34" charset="0"/>
                        </a:rPr>
                        <a:t>/atom)</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Distortion range (</a:t>
                      </a:r>
                      <a:r>
                        <a:rPr lang="en-GB" sz="2000" dirty="0" err="1">
                          <a:effectLst/>
                          <a:latin typeface="+mn-lt"/>
                          <a:ea typeface="Calibri" panose="020F0502020204030204" pitchFamily="34" charset="0"/>
                          <a:cs typeface="Arial" panose="020B0604020202020204" pitchFamily="34" charset="0"/>
                        </a:rPr>
                        <a:t>Å</a:t>
                      </a:r>
                      <a:r>
                        <a:rPr lang="en-GB" sz="2000" dirty="0">
                          <a:effectLst/>
                          <a:latin typeface="+mn-lt"/>
                          <a:ea typeface="Calibri" panose="020F0502020204030204" pitchFamily="34" charset="0"/>
                          <a:cs typeface="Arial" panose="020B0604020202020204" pitchFamily="34" charset="0"/>
                        </a:rPr>
                        <a:t>)</a:t>
                      </a:r>
                    </a:p>
                  </a:txBody>
                  <a:tcPr marL="68580" marR="68580" marT="0" marB="0" anchor="ctr"/>
                </a:tc>
                <a:tc>
                  <a:txBody>
                    <a:bodyPr/>
                    <a:lstStyle/>
                    <a:p>
                      <a:pPr indent="144145" algn="ctr"/>
                      <a:r>
                        <a:rPr lang="el-GR" sz="2000" b="1" i="0" u="none" strike="noStrike" kern="1200" dirty="0">
                          <a:solidFill>
                            <a:schemeClr val="lt1"/>
                          </a:solidFill>
                          <a:effectLst/>
                          <a:latin typeface="+mn-lt"/>
                          <a:ea typeface="+mn-ea"/>
                          <a:cs typeface="+mn-cs"/>
                        </a:rPr>
                        <a:t>Δ</a:t>
                      </a:r>
                      <a:r>
                        <a:rPr lang="en-GB" sz="2000" b="1" i="0" u="none" strike="noStrike" kern="1200" dirty="0">
                          <a:solidFill>
                            <a:schemeClr val="lt1"/>
                          </a:solidFill>
                          <a:effectLst/>
                          <a:latin typeface="+mn-lt"/>
                          <a:ea typeface="+mn-ea"/>
                          <a:cs typeface="+mn-cs"/>
                        </a:rPr>
                        <a:t>E between UR &amp; QA (eV)</a:t>
                      </a:r>
                      <a:endParaRPr lang="en-GB" sz="20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09326711"/>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1</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0.1</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10</a:t>
                      </a:r>
                      <a:r>
                        <a:rPr lang="en-GB" sz="2000" baseline="30000" dirty="0">
                          <a:effectLst/>
                          <a:latin typeface="+mn-lt"/>
                          <a:ea typeface="Calibri" panose="020F0502020204030204" pitchFamily="34" charset="0"/>
                          <a:cs typeface="Arial" panose="020B0604020202020204" pitchFamily="34" charset="0"/>
                        </a:rPr>
                        <a:t>-5</a:t>
                      </a:r>
                      <a:r>
                        <a:rPr lang="en-GB" sz="2000" dirty="0">
                          <a:effectLst/>
                          <a:latin typeface="+mn-lt"/>
                          <a:ea typeface="Calibri" panose="020F0502020204030204" pitchFamily="34" charset="0"/>
                          <a:cs typeface="Arial" panose="020B0604020202020204" pitchFamily="34" charset="0"/>
                        </a:rPr>
                        <a:t>-10</a:t>
                      </a:r>
                      <a:r>
                        <a:rPr lang="en-GB" sz="2000" baseline="30000" dirty="0">
                          <a:effectLst/>
                          <a:latin typeface="+mn-lt"/>
                          <a:ea typeface="Calibri" panose="020F0502020204030204" pitchFamily="34" charset="0"/>
                          <a:cs typeface="Arial" panose="020B0604020202020204" pitchFamily="34" charset="0"/>
                        </a:rPr>
                        <a:t>-3</a:t>
                      </a:r>
                    </a:p>
                  </a:txBody>
                  <a:tcPr marL="68580" marR="68580" marT="0" marB="0" anchor="ctr"/>
                </a:tc>
                <a:tc>
                  <a:txBody>
                    <a:bodyPr/>
                    <a:lstStyle/>
                    <a:p>
                      <a:pPr indent="144145" algn="ctr"/>
                      <a:r>
                        <a:rPr lang="en-GB" sz="2000" dirty="0">
                          <a:effectLst/>
                          <a:latin typeface="+mn-lt"/>
                        </a:rPr>
                        <a:t>-0.0001</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39930622"/>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2</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0.01</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10</a:t>
                      </a:r>
                      <a:r>
                        <a:rPr lang="en-GB" sz="2000" baseline="30000" dirty="0">
                          <a:effectLst/>
                          <a:latin typeface="+mn-lt"/>
                          <a:ea typeface="Calibri" panose="020F0502020204030204" pitchFamily="34" charset="0"/>
                          <a:cs typeface="Arial" panose="020B0604020202020204" pitchFamily="34" charset="0"/>
                        </a:rPr>
                        <a:t>-5</a:t>
                      </a:r>
                      <a:r>
                        <a:rPr lang="en-GB" sz="2000" dirty="0">
                          <a:effectLst/>
                          <a:latin typeface="+mn-lt"/>
                          <a:ea typeface="Calibri" panose="020F0502020204030204" pitchFamily="34" charset="0"/>
                          <a:cs typeface="Arial" panose="020B0604020202020204" pitchFamily="34" charset="0"/>
                        </a:rPr>
                        <a:t>-10</a:t>
                      </a:r>
                      <a:r>
                        <a:rPr lang="en-GB" sz="2000" baseline="30000" dirty="0">
                          <a:effectLst/>
                          <a:latin typeface="+mn-lt"/>
                          <a:ea typeface="Calibri" panose="020F0502020204030204" pitchFamily="34" charset="0"/>
                          <a:cs typeface="Arial" panose="020B0604020202020204" pitchFamily="34" charset="0"/>
                        </a:rPr>
                        <a:t>-2</a:t>
                      </a:r>
                    </a:p>
                  </a:txBody>
                  <a:tcPr marL="68580" marR="68580" marT="0" marB="0" anchor="ctr"/>
                </a:tc>
                <a:tc>
                  <a:txBody>
                    <a:bodyPr/>
                    <a:lstStyle/>
                    <a:p>
                      <a:pPr indent="144145" algn="ctr"/>
                      <a:r>
                        <a:rPr lang="en-GB" sz="2000" dirty="0">
                          <a:effectLst/>
                          <a:latin typeface="+mn-lt"/>
                        </a:rPr>
                        <a:t>+0.152</a:t>
                      </a:r>
                      <a:endParaRPr lang="en-GB" sz="20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34101116"/>
                  </a:ext>
                </a:extLst>
              </a:tr>
              <a:tr h="325320">
                <a:tc>
                  <a:txBody>
                    <a:bodyPr/>
                    <a:lstStyle/>
                    <a:p>
                      <a:pPr indent="144145" algn="ctr"/>
                      <a:r>
                        <a:rPr lang="en-GB" sz="2000" dirty="0">
                          <a:effectLst/>
                          <a:latin typeface="+mn-lt"/>
                          <a:ea typeface="Calibri" panose="020F0502020204030204" pitchFamily="34" charset="0"/>
                          <a:cs typeface="Arial" panose="020B0604020202020204" pitchFamily="34" charset="0"/>
                        </a:rPr>
                        <a:t>3</a:t>
                      </a:r>
                    </a:p>
                  </a:txBody>
                  <a:tcPr marL="68580" marR="68580" marT="0" marB="0" anchor="ctr"/>
                </a:tc>
                <a:tc>
                  <a:txBody>
                    <a:bodyPr/>
                    <a:lstStyle/>
                    <a:p>
                      <a:pPr indent="144145" algn="ctr"/>
                      <a:r>
                        <a:rPr lang="en-GB" sz="2000" dirty="0">
                          <a:effectLst/>
                          <a:latin typeface="+mn-lt"/>
                          <a:ea typeface="Calibri" panose="020F0502020204030204" pitchFamily="34" charset="0"/>
                          <a:cs typeface="Arial" panose="020B0604020202020204" pitchFamily="34" charset="0"/>
                        </a:rPr>
                        <a:t>0.01</a:t>
                      </a:r>
                    </a:p>
                  </a:txBody>
                  <a:tcPr marL="68580" marR="68580" marT="0" marB="0" anchor="ctr"/>
                </a:tc>
                <a:tc>
                  <a:txBody>
                    <a:bodyPr/>
                    <a:lstStyle/>
                    <a:p>
                      <a:pPr marL="0" marR="0" lvl="0" indent="144145" algn="ctr" defTabSz="914400" rtl="0" eaLnBrk="1" fontAlgn="auto" latinLnBrk="0" hangingPunct="1">
                        <a:lnSpc>
                          <a:spcPct val="100000"/>
                        </a:lnSpc>
                        <a:spcBef>
                          <a:spcPts val="0"/>
                        </a:spcBef>
                        <a:spcAft>
                          <a:spcPts val="0"/>
                        </a:spcAft>
                        <a:buClrTx/>
                        <a:buSzTx/>
                        <a:buFontTx/>
                        <a:buNone/>
                        <a:tabLst/>
                        <a:defRPr/>
                      </a:pPr>
                      <a:r>
                        <a:rPr lang="en-GB" sz="2000" dirty="0">
                          <a:effectLst/>
                          <a:latin typeface="+mn-lt"/>
                          <a:ea typeface="Calibri" panose="020F0502020204030204" pitchFamily="34" charset="0"/>
                          <a:cs typeface="Arial" panose="020B0604020202020204" pitchFamily="34" charset="0"/>
                        </a:rPr>
                        <a:t>10</a:t>
                      </a:r>
                      <a:r>
                        <a:rPr lang="en-GB" sz="2000" baseline="30000" dirty="0">
                          <a:effectLst/>
                          <a:latin typeface="+mn-lt"/>
                          <a:ea typeface="Calibri" panose="020F0502020204030204" pitchFamily="34" charset="0"/>
                          <a:cs typeface="Arial" panose="020B0604020202020204" pitchFamily="34" charset="0"/>
                        </a:rPr>
                        <a:t>-5</a:t>
                      </a:r>
                      <a:r>
                        <a:rPr lang="en-GB" sz="2000" dirty="0">
                          <a:effectLst/>
                          <a:latin typeface="+mn-lt"/>
                          <a:ea typeface="Calibri" panose="020F0502020204030204" pitchFamily="34" charset="0"/>
                          <a:cs typeface="Arial" panose="020B0604020202020204" pitchFamily="34" charset="0"/>
                        </a:rPr>
                        <a:t>-10</a:t>
                      </a:r>
                      <a:r>
                        <a:rPr lang="en-GB" sz="2000" baseline="30000" dirty="0">
                          <a:effectLst/>
                          <a:latin typeface="+mn-lt"/>
                          <a:ea typeface="Calibri" panose="020F0502020204030204" pitchFamily="34" charset="0"/>
                          <a:cs typeface="Arial" panose="020B0604020202020204" pitchFamily="34" charset="0"/>
                        </a:rPr>
                        <a:t>-2</a:t>
                      </a:r>
                    </a:p>
                  </a:txBody>
                  <a:tcPr marL="68580" marR="68580" marT="0" marB="0" anchor="ctr"/>
                </a:tc>
                <a:tc>
                  <a:txBody>
                    <a:bodyPr/>
                    <a:lstStyle/>
                    <a:p>
                      <a:pPr marL="0" marR="0" lvl="0" indent="144145" algn="ctr" defTabSz="914400" rtl="0" eaLnBrk="1" fontAlgn="auto" latinLnBrk="0" hangingPunct="1">
                        <a:lnSpc>
                          <a:spcPct val="100000"/>
                        </a:lnSpc>
                        <a:spcBef>
                          <a:spcPts val="0"/>
                        </a:spcBef>
                        <a:spcAft>
                          <a:spcPts val="0"/>
                        </a:spcAft>
                        <a:buClrTx/>
                        <a:buSzTx/>
                        <a:buFontTx/>
                        <a:buNone/>
                        <a:tabLst/>
                        <a:defRPr/>
                      </a:pPr>
                      <a:r>
                        <a:rPr lang="en-GB" sz="2000" dirty="0">
                          <a:effectLst/>
                          <a:latin typeface="+mn-lt"/>
                          <a:ea typeface="Calibri" panose="020F0502020204030204" pitchFamily="34" charset="0"/>
                          <a:cs typeface="Arial" panose="020B0604020202020204" pitchFamily="34" charset="0"/>
                        </a:rPr>
                        <a:t>+0.153</a:t>
                      </a:r>
                    </a:p>
                  </a:txBody>
                  <a:tcPr marL="68580" marR="68580" marT="0" marB="0" anchor="ctr"/>
                </a:tc>
                <a:extLst>
                  <a:ext uri="{0D108BD9-81ED-4DB2-BD59-A6C34878D82A}">
                    <a16:rowId xmlns:a16="http://schemas.microsoft.com/office/drawing/2014/main" val="2514252404"/>
                  </a:ext>
                </a:extLst>
              </a:tr>
            </a:tbl>
          </a:graphicData>
        </a:graphic>
      </p:graphicFrame>
      <p:sp>
        <p:nvSpPr>
          <p:cNvPr id="9" name="TextBox 8">
            <a:extLst>
              <a:ext uri="{FF2B5EF4-FFF2-40B4-BE49-F238E27FC236}">
                <a16:creationId xmlns:a16="http://schemas.microsoft.com/office/drawing/2014/main" id="{4BF3ECB8-20DC-7B48-0D4B-D6337B3F3227}"/>
              </a:ext>
            </a:extLst>
          </p:cNvPr>
          <p:cNvSpPr txBox="1"/>
          <p:nvPr/>
        </p:nvSpPr>
        <p:spPr>
          <a:xfrm>
            <a:off x="2000960" y="4704773"/>
            <a:ext cx="1890261" cy="369332"/>
          </a:xfrm>
          <a:prstGeom prst="rect">
            <a:avLst/>
          </a:prstGeom>
          <a:noFill/>
        </p:spPr>
        <p:txBody>
          <a:bodyPr wrap="none" rtlCol="0">
            <a:spAutoFit/>
          </a:bodyPr>
          <a:lstStyle/>
          <a:p>
            <a:r>
              <a:rPr lang="en-US" dirty="0"/>
              <a:t>a.k.a. U-ramping</a:t>
            </a:r>
          </a:p>
        </p:txBody>
      </p:sp>
      <p:sp>
        <p:nvSpPr>
          <p:cNvPr id="10" name="TextBox 9">
            <a:extLst>
              <a:ext uri="{FF2B5EF4-FFF2-40B4-BE49-F238E27FC236}">
                <a16:creationId xmlns:a16="http://schemas.microsoft.com/office/drawing/2014/main" id="{C21F4695-4C01-FFCD-1907-A47066064FE9}"/>
              </a:ext>
            </a:extLst>
          </p:cNvPr>
          <p:cNvSpPr txBox="1"/>
          <p:nvPr/>
        </p:nvSpPr>
        <p:spPr>
          <a:xfrm>
            <a:off x="8591042" y="5987019"/>
            <a:ext cx="3517717" cy="400110"/>
          </a:xfrm>
          <a:prstGeom prst="rect">
            <a:avLst/>
          </a:prstGeom>
          <a:solidFill>
            <a:schemeClr val="accent6"/>
          </a:solidFill>
        </p:spPr>
        <p:txBody>
          <a:bodyPr wrap="square" rtlCol="0">
            <a:spAutoFit/>
          </a:bodyPr>
          <a:lstStyle/>
          <a:p>
            <a:pPr algn="ctr"/>
            <a:r>
              <a:rPr lang="en-US" sz="2000" dirty="0">
                <a:solidFill>
                  <a:schemeClr val="bg1"/>
                </a:solidFill>
              </a:rPr>
              <a:t>This method is not reliable</a:t>
            </a:r>
            <a:endParaRPr lang="en-US" dirty="0">
              <a:solidFill>
                <a:schemeClr val="bg1"/>
              </a:solidFill>
            </a:endParaRPr>
          </a:p>
        </p:txBody>
      </p:sp>
    </p:spTree>
    <p:extLst>
      <p:ext uri="{BB962C8B-B14F-4D97-AF65-F5344CB8AC3E}">
        <p14:creationId xmlns:p14="http://schemas.microsoft.com/office/powerpoint/2010/main" val="2397726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C28E82-E5CE-9066-3890-619D3C6F782B}"/>
              </a:ext>
            </a:extLst>
          </p:cNvPr>
          <p:cNvSpPr>
            <a:spLocks noGrp="1"/>
          </p:cNvSpPr>
          <p:nvPr>
            <p:ph type="ftr" sz="quarter" idx="11"/>
          </p:nvPr>
        </p:nvSpPr>
        <p:spPr>
          <a:xfrm>
            <a:off x="479376" y="6356350"/>
            <a:ext cx="6677780" cy="365125"/>
          </a:xfrm>
        </p:spPr>
        <p:txBody>
          <a:bodyPr/>
          <a:lstStyle/>
          <a:p>
            <a:r>
              <a:rPr lang="en-GB" sz="1400" b="0" i="0" u="none" strike="noStrike" dirty="0">
                <a:solidFill>
                  <a:srgbClr val="000000"/>
                </a:solidFill>
                <a:effectLst/>
              </a:rPr>
              <a:t>J. </a:t>
            </a:r>
            <a:r>
              <a:rPr lang="en-GB" sz="1400" b="0" i="0" u="none" strike="noStrike" dirty="0" err="1">
                <a:solidFill>
                  <a:srgbClr val="000000"/>
                </a:solidFill>
                <a:effectLst/>
              </a:rPr>
              <a:t>Rabone</a:t>
            </a:r>
            <a:r>
              <a:rPr lang="en-GB" sz="1400" b="0" i="0" u="none" strike="noStrike" dirty="0">
                <a:solidFill>
                  <a:srgbClr val="000000"/>
                </a:solidFill>
                <a:effectLst/>
              </a:rPr>
              <a:t> and M. </a:t>
            </a:r>
            <a:r>
              <a:rPr lang="en-GB" sz="1400" b="0" i="0" u="none" strike="noStrike" dirty="0" err="1">
                <a:solidFill>
                  <a:srgbClr val="000000"/>
                </a:solidFill>
                <a:effectLst/>
              </a:rPr>
              <a:t>Krack</a:t>
            </a:r>
            <a:r>
              <a:rPr lang="en-GB" sz="1400" b="0" i="0" u="none" strike="noStrike" dirty="0">
                <a:solidFill>
                  <a:srgbClr val="000000"/>
                </a:solidFill>
                <a:effectLst/>
              </a:rPr>
              <a:t>, </a:t>
            </a:r>
            <a:r>
              <a:rPr lang="en-GB" sz="1400" b="0" i="1" u="none" strike="noStrike" dirty="0">
                <a:solidFill>
                  <a:srgbClr val="000000"/>
                </a:solidFill>
                <a:effectLst/>
              </a:rPr>
              <a:t>Computational Materials Science</a:t>
            </a:r>
            <a:r>
              <a:rPr lang="en-GB" sz="1400" b="0" i="0" u="none" strike="noStrike" dirty="0">
                <a:solidFill>
                  <a:srgbClr val="000000"/>
                </a:solidFill>
                <a:effectLst/>
              </a:rPr>
              <a:t>, 2013, </a:t>
            </a:r>
            <a:r>
              <a:rPr lang="en-GB" sz="1400" b="1" i="0" u="none" strike="noStrike" dirty="0">
                <a:solidFill>
                  <a:srgbClr val="000000"/>
                </a:solidFill>
                <a:effectLst/>
              </a:rPr>
              <a:t>71</a:t>
            </a:r>
            <a:r>
              <a:rPr lang="en-GB" sz="1400" b="0" i="0" u="none" strike="noStrike" dirty="0">
                <a:solidFill>
                  <a:srgbClr val="000000"/>
                </a:solidFill>
                <a:effectLst/>
              </a:rPr>
              <a:t>, 157–164. </a:t>
            </a:r>
          </a:p>
        </p:txBody>
      </p:sp>
      <p:pic>
        <p:nvPicPr>
          <p:cNvPr id="10" name="Content Placeholder 9" descr="Chart, histogram&#10;&#10;Description automatically generated">
            <a:extLst>
              <a:ext uri="{FF2B5EF4-FFF2-40B4-BE49-F238E27FC236}">
                <a16:creationId xmlns:a16="http://schemas.microsoft.com/office/drawing/2014/main" id="{FF27DADB-AF8E-B272-DC1B-DD2B29B0944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239447" y="2747038"/>
            <a:ext cx="5952553" cy="3472323"/>
          </a:xfrm>
        </p:spPr>
      </p:pic>
      <p:sp>
        <p:nvSpPr>
          <p:cNvPr id="8" name="Title 7">
            <a:extLst>
              <a:ext uri="{FF2B5EF4-FFF2-40B4-BE49-F238E27FC236}">
                <a16:creationId xmlns:a16="http://schemas.microsoft.com/office/drawing/2014/main" id="{A5CA7607-BBFD-DB67-23D1-FF25E44AE651}"/>
              </a:ext>
            </a:extLst>
          </p:cNvPr>
          <p:cNvSpPr>
            <a:spLocks noGrp="1"/>
          </p:cNvSpPr>
          <p:nvPr>
            <p:ph type="title"/>
          </p:nvPr>
        </p:nvSpPr>
        <p:spPr/>
        <p:txBody>
          <a:bodyPr/>
          <a:lstStyle/>
          <a:p>
            <a:r>
              <a:rPr lang="en-US" dirty="0"/>
              <a:t>F-occupation smearing and U-ramping (FOUR) – </a:t>
            </a:r>
            <a:r>
              <a:rPr lang="en-US" dirty="0" err="1"/>
              <a:t>Rabone</a:t>
            </a:r>
            <a:r>
              <a:rPr lang="en-US" dirty="0"/>
              <a:t> and </a:t>
            </a:r>
            <a:r>
              <a:rPr lang="en-US" dirty="0" err="1"/>
              <a:t>Krack</a:t>
            </a:r>
            <a:endParaRPr lang="en-US" dirty="0"/>
          </a:p>
        </p:txBody>
      </p:sp>
      <p:pic>
        <p:nvPicPr>
          <p:cNvPr id="12" name="Picture 11" descr="Chart, histogram&#10;&#10;Description automatically generated">
            <a:extLst>
              <a:ext uri="{FF2B5EF4-FFF2-40B4-BE49-F238E27FC236}">
                <a16:creationId xmlns:a16="http://schemas.microsoft.com/office/drawing/2014/main" id="{54A107BE-5EA8-72C3-8F6F-594483EFD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6" y="2747038"/>
            <a:ext cx="5952553" cy="3472323"/>
          </a:xfrm>
          <a:prstGeom prst="rect">
            <a:avLst/>
          </a:prstGeom>
        </p:spPr>
      </p:pic>
      <p:sp>
        <p:nvSpPr>
          <p:cNvPr id="4" name="Content Placeholder 1">
            <a:extLst>
              <a:ext uri="{FF2B5EF4-FFF2-40B4-BE49-F238E27FC236}">
                <a16:creationId xmlns:a16="http://schemas.microsoft.com/office/drawing/2014/main" id="{CB62DFAF-DAA2-17DC-75FF-31D69D4D3896}"/>
              </a:ext>
            </a:extLst>
          </p:cNvPr>
          <p:cNvSpPr txBox="1">
            <a:spLocks/>
          </p:cNvSpPr>
          <p:nvPr/>
        </p:nvSpPr>
        <p:spPr>
          <a:xfrm>
            <a:off x="479376" y="1125578"/>
            <a:ext cx="11257699" cy="2125622"/>
          </a:xfrm>
          <a:prstGeom prst="rect">
            <a:avLst/>
          </a:prstGeom>
        </p:spPr>
        <p:txBody>
          <a:bodyPr/>
          <a:lstStyle>
            <a:lvl1pPr marL="228600" indent="-228600" algn="l" defTabSz="914400" rtl="0" eaLnBrk="1" latinLnBrk="0" hangingPunct="1">
              <a:lnSpc>
                <a:spcPct val="90000"/>
              </a:lnSpc>
              <a:spcBef>
                <a:spcPts val="1000"/>
              </a:spcBef>
              <a:buClr>
                <a:schemeClr val="accent3"/>
              </a:buClr>
              <a:buFont typeface="Wingdings" panose="05000000000000000000" pitchFamily="2" charset="2"/>
              <a:buChar char="§"/>
              <a:defRPr lang="en-GB" sz="2800" kern="1200" baseline="0" smtClean="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2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400" dirty="0"/>
              <a:t>Set equal occupation nos. for all orbitals throughout a U-ramping run with a step of 0.1.</a:t>
            </a:r>
          </a:p>
          <a:p>
            <a:pPr marL="514350" indent="-514350">
              <a:buFont typeface="+mj-lt"/>
              <a:buAutoNum type="arabicPeriod"/>
            </a:pPr>
            <a:r>
              <a:rPr lang="en-US" sz="2400" dirty="0"/>
              <a:t>Continue from the resultant wavefunctions from step 1 and perform a U-ramping run with a step of 0.05 without using occupation matrix control.</a:t>
            </a:r>
          </a:p>
        </p:txBody>
      </p:sp>
      <p:sp>
        <p:nvSpPr>
          <p:cNvPr id="5" name="TextBox 4">
            <a:extLst>
              <a:ext uri="{FF2B5EF4-FFF2-40B4-BE49-F238E27FC236}">
                <a16:creationId xmlns:a16="http://schemas.microsoft.com/office/drawing/2014/main" id="{E5E1E641-B906-123E-76F9-4A768C201A06}"/>
              </a:ext>
            </a:extLst>
          </p:cNvPr>
          <p:cNvSpPr txBox="1"/>
          <p:nvPr/>
        </p:nvSpPr>
        <p:spPr>
          <a:xfrm>
            <a:off x="24451" y="2695687"/>
            <a:ext cx="1106166" cy="461665"/>
          </a:xfrm>
          <a:prstGeom prst="rect">
            <a:avLst/>
          </a:prstGeom>
          <a:solidFill>
            <a:schemeClr val="accent3"/>
          </a:solidFill>
        </p:spPr>
        <p:txBody>
          <a:bodyPr wrap="square" rtlCol="0">
            <a:spAutoFit/>
          </a:bodyPr>
          <a:lstStyle/>
          <a:p>
            <a:pPr algn="ctr"/>
            <a:r>
              <a:rPr lang="en-US" sz="2400" dirty="0">
                <a:solidFill>
                  <a:schemeClr val="bg1"/>
                </a:solidFill>
              </a:rPr>
              <a:t>Step 1</a:t>
            </a:r>
            <a:endParaRPr lang="en-US" sz="2000" dirty="0">
              <a:solidFill>
                <a:schemeClr val="bg1"/>
              </a:solidFill>
            </a:endParaRPr>
          </a:p>
        </p:txBody>
      </p:sp>
      <p:sp>
        <p:nvSpPr>
          <p:cNvPr id="7" name="TextBox 6">
            <a:extLst>
              <a:ext uri="{FF2B5EF4-FFF2-40B4-BE49-F238E27FC236}">
                <a16:creationId xmlns:a16="http://schemas.microsoft.com/office/drawing/2014/main" id="{83842B44-637A-7920-0542-E6C73E4C7831}"/>
              </a:ext>
            </a:extLst>
          </p:cNvPr>
          <p:cNvSpPr txBox="1"/>
          <p:nvPr/>
        </p:nvSpPr>
        <p:spPr>
          <a:xfrm>
            <a:off x="6239447" y="2695688"/>
            <a:ext cx="1106166" cy="461665"/>
          </a:xfrm>
          <a:prstGeom prst="rect">
            <a:avLst/>
          </a:prstGeom>
          <a:solidFill>
            <a:schemeClr val="accent3"/>
          </a:solidFill>
        </p:spPr>
        <p:txBody>
          <a:bodyPr wrap="square" rtlCol="0">
            <a:spAutoFit/>
          </a:bodyPr>
          <a:lstStyle/>
          <a:p>
            <a:pPr algn="ctr"/>
            <a:r>
              <a:rPr lang="en-US" sz="2400" dirty="0">
                <a:solidFill>
                  <a:schemeClr val="bg1"/>
                </a:solidFill>
              </a:rPr>
              <a:t>Step 2</a:t>
            </a:r>
            <a:endParaRPr lang="en-US" sz="2000" dirty="0">
              <a:solidFill>
                <a:schemeClr val="bg1"/>
              </a:solidFill>
            </a:endParaRPr>
          </a:p>
        </p:txBody>
      </p:sp>
    </p:spTree>
    <p:extLst>
      <p:ext uri="{BB962C8B-B14F-4D97-AF65-F5344CB8AC3E}">
        <p14:creationId xmlns:p14="http://schemas.microsoft.com/office/powerpoint/2010/main" val="2820320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97DD026-71D2-4C78-C86E-03D37B11408B}"/>
              </a:ext>
            </a:extLst>
          </p:cNvPr>
          <p:cNvSpPr>
            <a:spLocks noGrp="1"/>
          </p:cNvSpPr>
          <p:nvPr>
            <p:ph sz="quarter" idx="13"/>
          </p:nvPr>
        </p:nvSpPr>
        <p:spPr/>
        <p:txBody>
          <a:bodyPr/>
          <a:lstStyle/>
          <a:p>
            <a:r>
              <a:rPr lang="en-US" dirty="0" err="1"/>
              <a:t>Dudarev</a:t>
            </a:r>
            <a:r>
              <a:rPr lang="en-US" dirty="0"/>
              <a:t> and Liechtenstein (DFT+U methods)</a:t>
            </a:r>
          </a:p>
          <a:p>
            <a:r>
              <a:rPr lang="en-US" dirty="0"/>
              <a:t>Linear response method (determining U)</a:t>
            </a:r>
          </a:p>
          <a:p>
            <a:r>
              <a:rPr lang="en-US" dirty="0"/>
              <a:t>Occupation matrix control (metastability)</a:t>
            </a:r>
          </a:p>
          <a:p>
            <a:r>
              <a:rPr lang="en-US" dirty="0"/>
              <a:t>U-ramping (metastability)</a:t>
            </a:r>
          </a:p>
          <a:p>
            <a:r>
              <a:rPr lang="en-US" dirty="0"/>
              <a:t>Quasi-annealing (metastability)</a:t>
            </a:r>
          </a:p>
          <a:p>
            <a:r>
              <a:rPr lang="en-US" dirty="0"/>
              <a:t>F-occupation and U-ramping (metastability)</a:t>
            </a:r>
          </a:p>
        </p:txBody>
      </p:sp>
      <p:sp>
        <p:nvSpPr>
          <p:cNvPr id="7" name="Text Placeholder 6">
            <a:extLst>
              <a:ext uri="{FF2B5EF4-FFF2-40B4-BE49-F238E27FC236}">
                <a16:creationId xmlns:a16="http://schemas.microsoft.com/office/drawing/2014/main" id="{509678E3-1D62-2935-475C-138761C5741C}"/>
              </a:ext>
            </a:extLst>
          </p:cNvPr>
          <p:cNvSpPr>
            <a:spLocks noGrp="1"/>
          </p:cNvSpPr>
          <p:nvPr>
            <p:ph type="body" sz="quarter" idx="15"/>
          </p:nvPr>
        </p:nvSpPr>
        <p:spPr/>
        <p:txBody>
          <a:bodyPr/>
          <a:lstStyle/>
          <a:p>
            <a:r>
              <a:rPr lang="en-US" dirty="0"/>
              <a:t>Methods and techniques covered so far</a:t>
            </a:r>
          </a:p>
        </p:txBody>
      </p:sp>
      <p:sp>
        <p:nvSpPr>
          <p:cNvPr id="8" name="Title 7">
            <a:extLst>
              <a:ext uri="{FF2B5EF4-FFF2-40B4-BE49-F238E27FC236}">
                <a16:creationId xmlns:a16="http://schemas.microsoft.com/office/drawing/2014/main" id="{F79ABC9F-3530-7569-C8A2-CAC028D0F8E4}"/>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376977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682BC1-2C3C-4B4E-9D4D-46105B2E7E58}"/>
              </a:ext>
            </a:extLst>
          </p:cNvPr>
          <p:cNvSpPr>
            <a:spLocks noGrp="1"/>
          </p:cNvSpPr>
          <p:nvPr>
            <p:ph sz="quarter" idx="13"/>
          </p:nvPr>
        </p:nvSpPr>
        <p:spPr/>
        <p:txBody>
          <a:bodyPr/>
          <a:lstStyle/>
          <a:p>
            <a:r>
              <a:rPr lang="en-US" dirty="0"/>
              <a:t>Use Ilya’s quantum embedding program (if it is ready) to get a more accurate band structure for </a:t>
            </a:r>
            <a:r>
              <a:rPr lang="en-US" dirty="0" err="1"/>
              <a:t>YAG:Ce</a:t>
            </a:r>
            <a:r>
              <a:rPr lang="en-US" dirty="0"/>
              <a:t>.</a:t>
            </a:r>
          </a:p>
          <a:p>
            <a:r>
              <a:rPr lang="en-US" dirty="0"/>
              <a:t>DFT+U+V</a:t>
            </a:r>
          </a:p>
          <a:p>
            <a:r>
              <a:rPr lang="en-US" dirty="0"/>
              <a:t>DFT+U+J</a:t>
            </a:r>
          </a:p>
          <a:p>
            <a:r>
              <a:rPr lang="en-US" dirty="0"/>
              <a:t>SCF linear response method</a:t>
            </a:r>
          </a:p>
          <a:p>
            <a:r>
              <a:rPr lang="en-US" dirty="0"/>
              <a:t>Applying U to multiple subshells on a given atom</a:t>
            </a:r>
          </a:p>
          <a:p>
            <a:r>
              <a:rPr lang="en-US" dirty="0"/>
              <a:t>Explore ways to bring down unfilled 5d-orbitals</a:t>
            </a:r>
          </a:p>
          <a:p>
            <a:endParaRPr lang="en-US" dirty="0"/>
          </a:p>
        </p:txBody>
      </p:sp>
      <p:sp>
        <p:nvSpPr>
          <p:cNvPr id="3" name="Title 2">
            <a:extLst>
              <a:ext uri="{FF2B5EF4-FFF2-40B4-BE49-F238E27FC236}">
                <a16:creationId xmlns:a16="http://schemas.microsoft.com/office/drawing/2014/main" id="{1E43C4C9-8F97-685E-5963-F0C6B69B76F7}"/>
              </a:ext>
            </a:extLst>
          </p:cNvPr>
          <p:cNvSpPr>
            <a:spLocks noGrp="1"/>
          </p:cNvSpPr>
          <p:nvPr>
            <p:ph type="title"/>
          </p:nvPr>
        </p:nvSpPr>
        <p:spPr/>
        <p:txBody>
          <a:bodyPr/>
          <a:lstStyle/>
          <a:p>
            <a:r>
              <a:rPr lang="en-US" dirty="0"/>
              <a:t>Future work</a:t>
            </a:r>
          </a:p>
        </p:txBody>
      </p:sp>
      <p:sp>
        <p:nvSpPr>
          <p:cNvPr id="4" name="Footer Placeholder 3">
            <a:extLst>
              <a:ext uri="{FF2B5EF4-FFF2-40B4-BE49-F238E27FC236}">
                <a16:creationId xmlns:a16="http://schemas.microsoft.com/office/drawing/2014/main" id="{12ED873C-D9AF-EE75-33CD-58117D18F8A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4065720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514D6-A9AE-A248-8E7E-71BB9381D892}"/>
              </a:ext>
            </a:extLst>
          </p:cNvPr>
          <p:cNvSpPr>
            <a:spLocks noGrp="1"/>
          </p:cNvSpPr>
          <p:nvPr>
            <p:ph type="ctrTitle"/>
          </p:nvPr>
        </p:nvSpPr>
        <p:spPr/>
        <p:txBody>
          <a:bodyPr/>
          <a:lstStyle/>
          <a:p>
            <a:r>
              <a:rPr lang="en-US" dirty="0"/>
              <a:t>Thank you for your attention.</a:t>
            </a:r>
            <a:br>
              <a:rPr lang="en-US" dirty="0"/>
            </a:br>
            <a:r>
              <a:rPr lang="en-US" dirty="0"/>
              <a:t>Any questions?</a:t>
            </a:r>
          </a:p>
        </p:txBody>
      </p:sp>
    </p:spTree>
    <p:extLst>
      <p:ext uri="{BB962C8B-B14F-4D97-AF65-F5344CB8AC3E}">
        <p14:creationId xmlns:p14="http://schemas.microsoft.com/office/powerpoint/2010/main" val="142239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220DB790-2020-CF81-8526-E83615DF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26" y="1543698"/>
            <a:ext cx="5913152" cy="472439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DB03192-C2F8-486D-97F8-1CC734AFB097}"/>
              </a:ext>
            </a:extLst>
          </p:cNvPr>
          <p:cNvSpPr>
            <a:spLocks noGrp="1"/>
          </p:cNvSpPr>
          <p:nvPr>
            <p:ph type="title"/>
          </p:nvPr>
        </p:nvSpPr>
        <p:spPr/>
        <p:txBody>
          <a:bodyPr/>
          <a:lstStyle/>
          <a:p>
            <a:r>
              <a:rPr lang="en-US" dirty="0"/>
              <a:t>Potential solution: Lanthanide dopants in wide band gap oxides </a:t>
            </a:r>
          </a:p>
        </p:txBody>
      </p:sp>
      <p:sp>
        <p:nvSpPr>
          <p:cNvPr id="3" name="Rectangle 2">
            <a:extLst>
              <a:ext uri="{FF2B5EF4-FFF2-40B4-BE49-F238E27FC236}">
                <a16:creationId xmlns:a16="http://schemas.microsoft.com/office/drawing/2014/main" id="{E8D4FA4B-8E60-D7A4-136A-207B00081707}"/>
              </a:ext>
            </a:extLst>
          </p:cNvPr>
          <p:cNvSpPr/>
          <p:nvPr/>
        </p:nvSpPr>
        <p:spPr>
          <a:xfrm>
            <a:off x="8072117" y="4497552"/>
            <a:ext cx="2275367" cy="1330095"/>
          </a:xfrm>
          <a:prstGeom prst="rect">
            <a:avLst/>
          </a:prstGeom>
          <a:solidFill>
            <a:schemeClr val="accent4"/>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82B361-3A05-8B23-4777-0F58585410B7}"/>
              </a:ext>
            </a:extLst>
          </p:cNvPr>
          <p:cNvSpPr/>
          <p:nvPr/>
        </p:nvSpPr>
        <p:spPr>
          <a:xfrm>
            <a:off x="8072117" y="1790696"/>
            <a:ext cx="2275367" cy="1330095"/>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9E73379-A5A4-A18C-41F2-83D72A29F86F}"/>
              </a:ext>
            </a:extLst>
          </p:cNvPr>
          <p:cNvSpPr txBox="1"/>
          <p:nvPr/>
        </p:nvSpPr>
        <p:spPr>
          <a:xfrm>
            <a:off x="8157176" y="4977933"/>
            <a:ext cx="2052084" cy="369332"/>
          </a:xfrm>
          <a:prstGeom prst="rect">
            <a:avLst/>
          </a:prstGeom>
          <a:noFill/>
        </p:spPr>
        <p:txBody>
          <a:bodyPr wrap="square" rtlCol="0">
            <a:spAutoFit/>
          </a:bodyPr>
          <a:lstStyle/>
          <a:p>
            <a:pPr algn="ctr"/>
            <a:r>
              <a:rPr lang="en-US" dirty="0">
                <a:solidFill>
                  <a:schemeClr val="bg1"/>
                </a:solidFill>
              </a:rPr>
              <a:t>Valence band</a:t>
            </a:r>
          </a:p>
        </p:txBody>
      </p:sp>
      <p:sp>
        <p:nvSpPr>
          <p:cNvPr id="20" name="TextBox 19">
            <a:extLst>
              <a:ext uri="{FF2B5EF4-FFF2-40B4-BE49-F238E27FC236}">
                <a16:creationId xmlns:a16="http://schemas.microsoft.com/office/drawing/2014/main" id="{3F667C4C-DDF6-ABFF-8DA7-519DAB44241E}"/>
              </a:ext>
            </a:extLst>
          </p:cNvPr>
          <p:cNvSpPr txBox="1"/>
          <p:nvPr/>
        </p:nvSpPr>
        <p:spPr>
          <a:xfrm>
            <a:off x="8157176" y="2271599"/>
            <a:ext cx="2052084" cy="369332"/>
          </a:xfrm>
          <a:prstGeom prst="rect">
            <a:avLst/>
          </a:prstGeom>
          <a:noFill/>
        </p:spPr>
        <p:txBody>
          <a:bodyPr wrap="square" rtlCol="0">
            <a:spAutoFit/>
          </a:bodyPr>
          <a:lstStyle/>
          <a:p>
            <a:pPr algn="ctr"/>
            <a:r>
              <a:rPr lang="en-US" dirty="0">
                <a:solidFill>
                  <a:schemeClr val="accent4"/>
                </a:solidFill>
              </a:rPr>
              <a:t>Conduction band</a:t>
            </a:r>
          </a:p>
        </p:txBody>
      </p:sp>
      <p:cxnSp>
        <p:nvCxnSpPr>
          <p:cNvPr id="22" name="Straight Arrow Connector 21">
            <a:extLst>
              <a:ext uri="{FF2B5EF4-FFF2-40B4-BE49-F238E27FC236}">
                <a16:creationId xmlns:a16="http://schemas.microsoft.com/office/drawing/2014/main" id="{9CC1CF34-0F73-D080-9008-2B48F07B777A}"/>
              </a:ext>
            </a:extLst>
          </p:cNvPr>
          <p:cNvCxnSpPr>
            <a:cxnSpLocks/>
          </p:cNvCxnSpPr>
          <p:nvPr/>
        </p:nvCxnSpPr>
        <p:spPr>
          <a:xfrm flipV="1">
            <a:off x="7763773" y="1645402"/>
            <a:ext cx="0" cy="4378694"/>
          </a:xfrm>
          <a:prstGeom prst="straightConnector1">
            <a:avLst/>
          </a:prstGeom>
          <a:ln w="25400">
            <a:solidFill>
              <a:schemeClr val="accent5"/>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0E6FB2-AFEF-9381-0E5B-91C6777239CA}"/>
              </a:ext>
            </a:extLst>
          </p:cNvPr>
          <p:cNvSpPr txBox="1"/>
          <p:nvPr/>
        </p:nvSpPr>
        <p:spPr>
          <a:xfrm>
            <a:off x="6555206" y="3597556"/>
            <a:ext cx="2052084" cy="461665"/>
          </a:xfrm>
          <a:prstGeom prst="rect">
            <a:avLst/>
          </a:prstGeom>
          <a:noFill/>
        </p:spPr>
        <p:txBody>
          <a:bodyPr wrap="square" rtlCol="0">
            <a:spAutoFit/>
          </a:bodyPr>
          <a:lstStyle/>
          <a:p>
            <a:pPr algn="ctr"/>
            <a:r>
              <a:rPr lang="en-US" sz="2400" dirty="0">
                <a:solidFill>
                  <a:schemeClr val="accent5"/>
                </a:solidFill>
              </a:rPr>
              <a:t>E</a:t>
            </a:r>
          </a:p>
        </p:txBody>
      </p:sp>
      <p:sp>
        <p:nvSpPr>
          <p:cNvPr id="26" name="TextBox 25">
            <a:extLst>
              <a:ext uri="{FF2B5EF4-FFF2-40B4-BE49-F238E27FC236}">
                <a16:creationId xmlns:a16="http://schemas.microsoft.com/office/drawing/2014/main" id="{76853B76-33D6-5047-D7C5-0AF4D7FE9D34}"/>
              </a:ext>
            </a:extLst>
          </p:cNvPr>
          <p:cNvSpPr txBox="1"/>
          <p:nvPr/>
        </p:nvSpPr>
        <p:spPr>
          <a:xfrm>
            <a:off x="9777314" y="3116007"/>
            <a:ext cx="2868038" cy="400110"/>
          </a:xfrm>
          <a:prstGeom prst="rect">
            <a:avLst/>
          </a:prstGeom>
          <a:noFill/>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Ln 5d (empty)</a:t>
            </a:r>
          </a:p>
        </p:txBody>
      </p:sp>
      <p:cxnSp>
        <p:nvCxnSpPr>
          <p:cNvPr id="27" name="Straight Connector 26">
            <a:extLst>
              <a:ext uri="{FF2B5EF4-FFF2-40B4-BE49-F238E27FC236}">
                <a16:creationId xmlns:a16="http://schemas.microsoft.com/office/drawing/2014/main" id="{7D14581C-0F43-C435-0C7B-68D10D7BE979}"/>
              </a:ext>
            </a:extLst>
          </p:cNvPr>
          <p:cNvCxnSpPr>
            <a:cxnSpLocks/>
          </p:cNvCxnSpPr>
          <p:nvPr/>
        </p:nvCxnSpPr>
        <p:spPr>
          <a:xfrm>
            <a:off x="8051111" y="4168607"/>
            <a:ext cx="230194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0A26B29-F114-B0E9-70A2-68B830971F5D}"/>
              </a:ext>
            </a:extLst>
          </p:cNvPr>
          <p:cNvCxnSpPr>
            <a:cxnSpLocks/>
          </p:cNvCxnSpPr>
          <p:nvPr/>
        </p:nvCxnSpPr>
        <p:spPr>
          <a:xfrm>
            <a:off x="8056687" y="3412183"/>
            <a:ext cx="230194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3090FE9-D66D-8181-EB95-2C0C37D89425}"/>
              </a:ext>
            </a:extLst>
          </p:cNvPr>
          <p:cNvSpPr txBox="1"/>
          <p:nvPr/>
        </p:nvSpPr>
        <p:spPr>
          <a:xfrm>
            <a:off x="9777314" y="3894328"/>
            <a:ext cx="2868038"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cs typeface="Arial" panose="020B0604020202020204" pitchFamily="34" charset="0"/>
              </a:rPr>
              <a:t>Ln 4f (filled)</a:t>
            </a:r>
          </a:p>
        </p:txBody>
      </p:sp>
      <p:sp>
        <p:nvSpPr>
          <p:cNvPr id="33" name="TextBox 32">
            <a:extLst>
              <a:ext uri="{FF2B5EF4-FFF2-40B4-BE49-F238E27FC236}">
                <a16:creationId xmlns:a16="http://schemas.microsoft.com/office/drawing/2014/main" id="{59451F23-CC14-47C4-106A-DCE74861D62F}"/>
              </a:ext>
            </a:extLst>
          </p:cNvPr>
          <p:cNvSpPr txBox="1"/>
          <p:nvPr/>
        </p:nvSpPr>
        <p:spPr>
          <a:xfrm>
            <a:off x="2270536" y="2100533"/>
            <a:ext cx="914400" cy="369332"/>
          </a:xfrm>
          <a:prstGeom prst="rect">
            <a:avLst/>
          </a:prstGeom>
          <a:noFill/>
        </p:spPr>
        <p:txBody>
          <a:bodyPr wrap="square" rtlCol="0">
            <a:spAutoFit/>
          </a:bodyPr>
          <a:lstStyle/>
          <a:p>
            <a:pPr algn="ctr"/>
            <a:r>
              <a:rPr lang="en-US" dirty="0">
                <a:solidFill>
                  <a:schemeClr val="accent6"/>
                </a:solidFill>
              </a:rPr>
              <a:t>d/f</a:t>
            </a:r>
          </a:p>
        </p:txBody>
      </p:sp>
      <p:sp>
        <p:nvSpPr>
          <p:cNvPr id="34" name="TextBox 33">
            <a:extLst>
              <a:ext uri="{FF2B5EF4-FFF2-40B4-BE49-F238E27FC236}">
                <a16:creationId xmlns:a16="http://schemas.microsoft.com/office/drawing/2014/main" id="{BE2C8ADD-16FC-CD36-B7A6-F7E570F389B1}"/>
              </a:ext>
            </a:extLst>
          </p:cNvPr>
          <p:cNvSpPr txBox="1"/>
          <p:nvPr/>
        </p:nvSpPr>
        <p:spPr>
          <a:xfrm>
            <a:off x="2957661" y="3131396"/>
            <a:ext cx="914400" cy="369332"/>
          </a:xfrm>
          <a:prstGeom prst="rect">
            <a:avLst/>
          </a:prstGeom>
          <a:noFill/>
        </p:spPr>
        <p:txBody>
          <a:bodyPr wrap="square" rtlCol="0">
            <a:spAutoFit/>
          </a:bodyPr>
          <a:lstStyle/>
          <a:p>
            <a:pPr algn="ctr"/>
            <a:r>
              <a:rPr lang="en-US" dirty="0">
                <a:solidFill>
                  <a:schemeClr val="accent3"/>
                </a:solidFill>
              </a:rPr>
              <a:t>s/p</a:t>
            </a:r>
          </a:p>
        </p:txBody>
      </p:sp>
      <p:cxnSp>
        <p:nvCxnSpPr>
          <p:cNvPr id="36" name="Straight Arrow Connector 35">
            <a:extLst>
              <a:ext uri="{FF2B5EF4-FFF2-40B4-BE49-F238E27FC236}">
                <a16:creationId xmlns:a16="http://schemas.microsoft.com/office/drawing/2014/main" id="{19C8251F-B8DC-62D1-1914-DE9FC92280B4}"/>
              </a:ext>
            </a:extLst>
          </p:cNvPr>
          <p:cNvCxnSpPr>
            <a:cxnSpLocks/>
            <a:stCxn id="34" idx="2"/>
          </p:cNvCxnSpPr>
          <p:nvPr/>
        </p:nvCxnSpPr>
        <p:spPr>
          <a:xfrm flipH="1">
            <a:off x="2681416" y="3500728"/>
            <a:ext cx="733445" cy="5584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7" name="Straight Arrow Connector 36">
            <a:extLst>
              <a:ext uri="{FF2B5EF4-FFF2-40B4-BE49-F238E27FC236}">
                <a16:creationId xmlns:a16="http://schemas.microsoft.com/office/drawing/2014/main" id="{3C241D1D-F924-C2EA-3810-3CD45E2046E8}"/>
              </a:ext>
            </a:extLst>
          </p:cNvPr>
          <p:cNvCxnSpPr>
            <a:cxnSpLocks/>
          </p:cNvCxnSpPr>
          <p:nvPr/>
        </p:nvCxnSpPr>
        <p:spPr>
          <a:xfrm flipH="1">
            <a:off x="2471351" y="3316062"/>
            <a:ext cx="713585" cy="11293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2" name="Straight Arrow Connector 41">
            <a:extLst>
              <a:ext uri="{FF2B5EF4-FFF2-40B4-BE49-F238E27FC236}">
                <a16:creationId xmlns:a16="http://schemas.microsoft.com/office/drawing/2014/main" id="{6825127C-F295-B4AF-EF1C-A0165A1053E1}"/>
              </a:ext>
            </a:extLst>
          </p:cNvPr>
          <p:cNvCxnSpPr>
            <a:cxnSpLocks/>
          </p:cNvCxnSpPr>
          <p:nvPr/>
        </p:nvCxnSpPr>
        <p:spPr>
          <a:xfrm flipH="1" flipV="1">
            <a:off x="1717589" y="1645402"/>
            <a:ext cx="963827" cy="51645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8DED0EF8-229F-2D57-BCFA-C52013FC35B0}"/>
              </a:ext>
            </a:extLst>
          </p:cNvPr>
          <p:cNvCxnSpPr>
            <a:cxnSpLocks/>
          </p:cNvCxnSpPr>
          <p:nvPr/>
        </p:nvCxnSpPr>
        <p:spPr>
          <a:xfrm flipH="1" flipV="1">
            <a:off x="1808021" y="2083097"/>
            <a:ext cx="765543" cy="1575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8" name="Straight Arrow Connector 47">
            <a:extLst>
              <a:ext uri="{FF2B5EF4-FFF2-40B4-BE49-F238E27FC236}">
                <a16:creationId xmlns:a16="http://schemas.microsoft.com/office/drawing/2014/main" id="{99C48CA9-1328-4B46-A727-30EAC4591A64}"/>
              </a:ext>
            </a:extLst>
          </p:cNvPr>
          <p:cNvCxnSpPr>
            <a:cxnSpLocks/>
          </p:cNvCxnSpPr>
          <p:nvPr/>
        </p:nvCxnSpPr>
        <p:spPr>
          <a:xfrm flipH="1">
            <a:off x="2026508" y="2313854"/>
            <a:ext cx="547056" cy="2901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2" name="Straight Arrow Connector 51">
            <a:extLst>
              <a:ext uri="{FF2B5EF4-FFF2-40B4-BE49-F238E27FC236}">
                <a16:creationId xmlns:a16="http://schemas.microsoft.com/office/drawing/2014/main" id="{92CB032F-AE27-42C5-799F-4E288BF893A8}"/>
              </a:ext>
            </a:extLst>
          </p:cNvPr>
          <p:cNvCxnSpPr>
            <a:cxnSpLocks/>
          </p:cNvCxnSpPr>
          <p:nvPr/>
        </p:nvCxnSpPr>
        <p:spPr>
          <a:xfrm flipH="1">
            <a:off x="1888284" y="2425292"/>
            <a:ext cx="685280" cy="4371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5" name="TextBox 64">
            <a:extLst>
              <a:ext uri="{FF2B5EF4-FFF2-40B4-BE49-F238E27FC236}">
                <a16:creationId xmlns:a16="http://schemas.microsoft.com/office/drawing/2014/main" id="{BDB2B00E-45CF-6B60-010B-822DF95180B3}"/>
              </a:ext>
            </a:extLst>
          </p:cNvPr>
          <p:cNvSpPr txBox="1"/>
          <p:nvPr/>
        </p:nvSpPr>
        <p:spPr>
          <a:xfrm>
            <a:off x="6744954" y="1079481"/>
            <a:ext cx="4992120" cy="461665"/>
          </a:xfrm>
          <a:prstGeom prst="rect">
            <a:avLst/>
          </a:prstGeom>
          <a:solidFill>
            <a:schemeClr val="accent3"/>
          </a:solidFill>
        </p:spPr>
        <p:txBody>
          <a:bodyPr wrap="square" rtlCol="0">
            <a:spAutoFit/>
          </a:bodyPr>
          <a:lstStyle/>
          <a:p>
            <a:pPr algn="ctr"/>
            <a:r>
              <a:rPr lang="en-US" sz="2400" dirty="0">
                <a:solidFill>
                  <a:schemeClr val="bg1"/>
                </a:solidFill>
              </a:rPr>
              <a:t>Ln dopant in a wide band gap host</a:t>
            </a:r>
          </a:p>
        </p:txBody>
      </p:sp>
      <p:sp>
        <p:nvSpPr>
          <p:cNvPr id="66" name="TextBox 65">
            <a:extLst>
              <a:ext uri="{FF2B5EF4-FFF2-40B4-BE49-F238E27FC236}">
                <a16:creationId xmlns:a16="http://schemas.microsoft.com/office/drawing/2014/main" id="{6463F5FB-9D9E-8081-2462-33970CB30708}"/>
              </a:ext>
            </a:extLst>
          </p:cNvPr>
          <p:cNvSpPr txBox="1"/>
          <p:nvPr/>
        </p:nvSpPr>
        <p:spPr>
          <a:xfrm>
            <a:off x="448686" y="1077270"/>
            <a:ext cx="5425913" cy="461665"/>
          </a:xfrm>
          <a:prstGeom prst="rect">
            <a:avLst/>
          </a:prstGeom>
          <a:solidFill>
            <a:schemeClr val="accent3"/>
          </a:solidFill>
        </p:spPr>
        <p:txBody>
          <a:bodyPr wrap="square" rtlCol="0">
            <a:spAutoFit/>
          </a:bodyPr>
          <a:lstStyle/>
          <a:p>
            <a:r>
              <a:rPr lang="en-US" sz="2400" dirty="0">
                <a:solidFill>
                  <a:schemeClr val="bg1"/>
                </a:solidFill>
              </a:rPr>
              <a:t>f- (and d-) orbitals are highly </a:t>
            </a:r>
            <a:r>
              <a:rPr lang="en-US" sz="2400" dirty="0" err="1">
                <a:solidFill>
                  <a:schemeClr val="bg1"/>
                </a:solidFill>
              </a:rPr>
              <a:t>localised</a:t>
            </a:r>
            <a:endParaRPr lang="en-US" sz="2400" dirty="0">
              <a:solidFill>
                <a:schemeClr val="bg1"/>
              </a:solidFill>
            </a:endParaRPr>
          </a:p>
        </p:txBody>
      </p:sp>
      <p:sp>
        <p:nvSpPr>
          <p:cNvPr id="2" name="Footer Placeholder 4">
            <a:extLst>
              <a:ext uri="{FF2B5EF4-FFF2-40B4-BE49-F238E27FC236}">
                <a16:creationId xmlns:a16="http://schemas.microsoft.com/office/drawing/2014/main" id="{08367259-9B3A-8DD6-CA3F-780CAC3FED17}"/>
              </a:ext>
            </a:extLst>
          </p:cNvPr>
          <p:cNvSpPr>
            <a:spLocks noGrp="1"/>
          </p:cNvSpPr>
          <p:nvPr>
            <p:ph type="ftr" sz="quarter" idx="11"/>
          </p:nvPr>
        </p:nvSpPr>
        <p:spPr>
          <a:xfrm>
            <a:off x="479376" y="6356350"/>
            <a:ext cx="5913152" cy="365125"/>
          </a:xfrm>
        </p:spPr>
        <p:txBody>
          <a:bodyPr/>
          <a:lstStyle/>
          <a:p>
            <a:r>
              <a:rPr lang="en-GB" sz="1400" b="0" i="0" u="none" strike="noStrike" dirty="0">
                <a:solidFill>
                  <a:srgbClr val="000000"/>
                </a:solidFill>
                <a:effectLst/>
              </a:rPr>
              <a:t>K. Capelle and V. L. Campo, </a:t>
            </a:r>
            <a:r>
              <a:rPr lang="en-GB" sz="1400" b="0" i="1" u="none" strike="noStrike" dirty="0">
                <a:solidFill>
                  <a:srgbClr val="000000"/>
                </a:solidFill>
                <a:effectLst/>
              </a:rPr>
              <a:t>Physics Reports</a:t>
            </a:r>
            <a:r>
              <a:rPr lang="en-GB" sz="1400" b="0" i="0" u="none" strike="noStrike" dirty="0">
                <a:solidFill>
                  <a:srgbClr val="000000"/>
                </a:solidFill>
                <a:effectLst/>
              </a:rPr>
              <a:t>, 2013, </a:t>
            </a:r>
            <a:r>
              <a:rPr lang="en-GB" sz="1400" b="1" i="0" u="none" strike="noStrike" dirty="0">
                <a:solidFill>
                  <a:srgbClr val="000000"/>
                </a:solidFill>
                <a:effectLst/>
              </a:rPr>
              <a:t>528</a:t>
            </a:r>
            <a:r>
              <a:rPr lang="en-GB" sz="1400" b="0" i="0" u="none" strike="noStrike" dirty="0">
                <a:solidFill>
                  <a:srgbClr val="000000"/>
                </a:solidFill>
                <a:effectLst/>
              </a:rPr>
              <a:t>, 91–159. </a:t>
            </a:r>
          </a:p>
        </p:txBody>
      </p:sp>
    </p:spTree>
    <p:extLst>
      <p:ext uri="{BB962C8B-B14F-4D97-AF65-F5344CB8AC3E}">
        <p14:creationId xmlns:p14="http://schemas.microsoft.com/office/powerpoint/2010/main" val="345500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220DB790-2020-CF81-8526-E83615DF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26" y="1543698"/>
            <a:ext cx="5913152" cy="472439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DB03192-C2F8-486D-97F8-1CC734AFB097}"/>
              </a:ext>
            </a:extLst>
          </p:cNvPr>
          <p:cNvSpPr>
            <a:spLocks noGrp="1"/>
          </p:cNvSpPr>
          <p:nvPr>
            <p:ph type="title"/>
          </p:nvPr>
        </p:nvSpPr>
        <p:spPr/>
        <p:txBody>
          <a:bodyPr/>
          <a:lstStyle/>
          <a:p>
            <a:r>
              <a:rPr lang="en-US" dirty="0"/>
              <a:t>Potential solution: Lanthanide dopants in wide band gap oxides </a:t>
            </a:r>
          </a:p>
        </p:txBody>
      </p:sp>
      <p:sp>
        <p:nvSpPr>
          <p:cNvPr id="5" name="Footer Placeholder 4">
            <a:extLst>
              <a:ext uri="{FF2B5EF4-FFF2-40B4-BE49-F238E27FC236}">
                <a16:creationId xmlns:a16="http://schemas.microsoft.com/office/drawing/2014/main" id="{67D8EC55-45A1-012F-A04E-9A976D13A3BE}"/>
              </a:ext>
            </a:extLst>
          </p:cNvPr>
          <p:cNvSpPr>
            <a:spLocks noGrp="1"/>
          </p:cNvSpPr>
          <p:nvPr>
            <p:ph type="ftr" sz="quarter" idx="11"/>
          </p:nvPr>
        </p:nvSpPr>
        <p:spPr>
          <a:xfrm>
            <a:off x="479376" y="6356350"/>
            <a:ext cx="5913152" cy="365125"/>
          </a:xfrm>
        </p:spPr>
        <p:txBody>
          <a:bodyPr/>
          <a:lstStyle/>
          <a:p>
            <a:r>
              <a:rPr lang="en-GB" sz="1400" b="0" i="0" u="none" strike="noStrike" dirty="0">
                <a:solidFill>
                  <a:srgbClr val="000000"/>
                </a:solidFill>
                <a:effectLst/>
              </a:rPr>
              <a:t>K. Capelle and V. L. Campo, </a:t>
            </a:r>
            <a:r>
              <a:rPr lang="en-GB" sz="1400" b="0" i="1" u="none" strike="noStrike" dirty="0">
                <a:solidFill>
                  <a:srgbClr val="000000"/>
                </a:solidFill>
                <a:effectLst/>
              </a:rPr>
              <a:t>Physics Reports</a:t>
            </a:r>
            <a:r>
              <a:rPr lang="en-GB" sz="1400" b="0" i="0" u="none" strike="noStrike" dirty="0">
                <a:solidFill>
                  <a:srgbClr val="000000"/>
                </a:solidFill>
                <a:effectLst/>
              </a:rPr>
              <a:t>, 2013, </a:t>
            </a:r>
            <a:r>
              <a:rPr lang="en-GB" sz="1400" b="1" i="0" u="none" strike="noStrike" dirty="0">
                <a:solidFill>
                  <a:srgbClr val="000000"/>
                </a:solidFill>
                <a:effectLst/>
              </a:rPr>
              <a:t>528</a:t>
            </a:r>
            <a:r>
              <a:rPr lang="en-GB" sz="1400" b="0" i="0" u="none" strike="noStrike" dirty="0">
                <a:solidFill>
                  <a:srgbClr val="000000"/>
                </a:solidFill>
                <a:effectLst/>
              </a:rPr>
              <a:t>, 91–159. </a:t>
            </a:r>
          </a:p>
        </p:txBody>
      </p:sp>
      <p:sp>
        <p:nvSpPr>
          <p:cNvPr id="3" name="Rectangle 2">
            <a:extLst>
              <a:ext uri="{FF2B5EF4-FFF2-40B4-BE49-F238E27FC236}">
                <a16:creationId xmlns:a16="http://schemas.microsoft.com/office/drawing/2014/main" id="{E8D4FA4B-8E60-D7A4-136A-207B00081707}"/>
              </a:ext>
            </a:extLst>
          </p:cNvPr>
          <p:cNvSpPr/>
          <p:nvPr/>
        </p:nvSpPr>
        <p:spPr>
          <a:xfrm>
            <a:off x="8072117" y="4497552"/>
            <a:ext cx="2275367" cy="1330095"/>
          </a:xfrm>
          <a:prstGeom prst="rect">
            <a:avLst/>
          </a:prstGeom>
          <a:solidFill>
            <a:schemeClr val="accent4"/>
          </a:solid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82B361-3A05-8B23-4777-0F58585410B7}"/>
              </a:ext>
            </a:extLst>
          </p:cNvPr>
          <p:cNvSpPr/>
          <p:nvPr/>
        </p:nvSpPr>
        <p:spPr>
          <a:xfrm>
            <a:off x="8072117" y="1790696"/>
            <a:ext cx="2275367" cy="1330095"/>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9E73379-A5A4-A18C-41F2-83D72A29F86F}"/>
              </a:ext>
            </a:extLst>
          </p:cNvPr>
          <p:cNvSpPr txBox="1"/>
          <p:nvPr/>
        </p:nvSpPr>
        <p:spPr>
          <a:xfrm>
            <a:off x="8157176" y="4977933"/>
            <a:ext cx="2052084" cy="369332"/>
          </a:xfrm>
          <a:prstGeom prst="rect">
            <a:avLst/>
          </a:prstGeom>
          <a:noFill/>
        </p:spPr>
        <p:txBody>
          <a:bodyPr wrap="square" rtlCol="0">
            <a:spAutoFit/>
          </a:bodyPr>
          <a:lstStyle/>
          <a:p>
            <a:pPr algn="ctr"/>
            <a:r>
              <a:rPr lang="en-US" dirty="0">
                <a:solidFill>
                  <a:schemeClr val="bg1"/>
                </a:solidFill>
              </a:rPr>
              <a:t>Valence band</a:t>
            </a:r>
          </a:p>
        </p:txBody>
      </p:sp>
      <p:sp>
        <p:nvSpPr>
          <p:cNvPr id="20" name="TextBox 19">
            <a:extLst>
              <a:ext uri="{FF2B5EF4-FFF2-40B4-BE49-F238E27FC236}">
                <a16:creationId xmlns:a16="http://schemas.microsoft.com/office/drawing/2014/main" id="{3F667C4C-DDF6-ABFF-8DA7-519DAB44241E}"/>
              </a:ext>
            </a:extLst>
          </p:cNvPr>
          <p:cNvSpPr txBox="1"/>
          <p:nvPr/>
        </p:nvSpPr>
        <p:spPr>
          <a:xfrm>
            <a:off x="8157176" y="2271599"/>
            <a:ext cx="2052084" cy="369332"/>
          </a:xfrm>
          <a:prstGeom prst="rect">
            <a:avLst/>
          </a:prstGeom>
          <a:noFill/>
        </p:spPr>
        <p:txBody>
          <a:bodyPr wrap="square" rtlCol="0">
            <a:spAutoFit/>
          </a:bodyPr>
          <a:lstStyle/>
          <a:p>
            <a:pPr algn="ctr"/>
            <a:r>
              <a:rPr lang="en-US" dirty="0">
                <a:solidFill>
                  <a:schemeClr val="accent4"/>
                </a:solidFill>
              </a:rPr>
              <a:t>Conduction band</a:t>
            </a:r>
          </a:p>
        </p:txBody>
      </p:sp>
      <p:cxnSp>
        <p:nvCxnSpPr>
          <p:cNvPr id="22" name="Straight Arrow Connector 21">
            <a:extLst>
              <a:ext uri="{FF2B5EF4-FFF2-40B4-BE49-F238E27FC236}">
                <a16:creationId xmlns:a16="http://schemas.microsoft.com/office/drawing/2014/main" id="{9CC1CF34-0F73-D080-9008-2B48F07B777A}"/>
              </a:ext>
            </a:extLst>
          </p:cNvPr>
          <p:cNvCxnSpPr>
            <a:cxnSpLocks/>
          </p:cNvCxnSpPr>
          <p:nvPr/>
        </p:nvCxnSpPr>
        <p:spPr>
          <a:xfrm flipV="1">
            <a:off x="7763773" y="1645402"/>
            <a:ext cx="0" cy="4378694"/>
          </a:xfrm>
          <a:prstGeom prst="straightConnector1">
            <a:avLst/>
          </a:prstGeom>
          <a:ln w="25400">
            <a:solidFill>
              <a:schemeClr val="accent5"/>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0E6FB2-AFEF-9381-0E5B-91C6777239CA}"/>
              </a:ext>
            </a:extLst>
          </p:cNvPr>
          <p:cNvSpPr txBox="1"/>
          <p:nvPr/>
        </p:nvSpPr>
        <p:spPr>
          <a:xfrm>
            <a:off x="6555206" y="3597556"/>
            <a:ext cx="2052084" cy="461665"/>
          </a:xfrm>
          <a:prstGeom prst="rect">
            <a:avLst/>
          </a:prstGeom>
          <a:noFill/>
        </p:spPr>
        <p:txBody>
          <a:bodyPr wrap="square" rtlCol="0">
            <a:spAutoFit/>
          </a:bodyPr>
          <a:lstStyle/>
          <a:p>
            <a:pPr algn="ctr"/>
            <a:r>
              <a:rPr lang="en-US" sz="2400" dirty="0">
                <a:solidFill>
                  <a:schemeClr val="accent5"/>
                </a:solidFill>
              </a:rPr>
              <a:t>E</a:t>
            </a:r>
          </a:p>
        </p:txBody>
      </p:sp>
      <p:sp>
        <p:nvSpPr>
          <p:cNvPr id="26" name="TextBox 25">
            <a:extLst>
              <a:ext uri="{FF2B5EF4-FFF2-40B4-BE49-F238E27FC236}">
                <a16:creationId xmlns:a16="http://schemas.microsoft.com/office/drawing/2014/main" id="{76853B76-33D6-5047-D7C5-0AF4D7FE9D34}"/>
              </a:ext>
            </a:extLst>
          </p:cNvPr>
          <p:cNvSpPr txBox="1"/>
          <p:nvPr/>
        </p:nvSpPr>
        <p:spPr>
          <a:xfrm>
            <a:off x="9777314" y="3116007"/>
            <a:ext cx="2868038" cy="400110"/>
          </a:xfrm>
          <a:prstGeom prst="rect">
            <a:avLst/>
          </a:prstGeom>
          <a:noFill/>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Ln 5d (empty)</a:t>
            </a:r>
          </a:p>
        </p:txBody>
      </p:sp>
      <p:cxnSp>
        <p:nvCxnSpPr>
          <p:cNvPr id="27" name="Straight Connector 26">
            <a:extLst>
              <a:ext uri="{FF2B5EF4-FFF2-40B4-BE49-F238E27FC236}">
                <a16:creationId xmlns:a16="http://schemas.microsoft.com/office/drawing/2014/main" id="{7D14581C-0F43-C435-0C7B-68D10D7BE979}"/>
              </a:ext>
            </a:extLst>
          </p:cNvPr>
          <p:cNvCxnSpPr>
            <a:cxnSpLocks/>
          </p:cNvCxnSpPr>
          <p:nvPr/>
        </p:nvCxnSpPr>
        <p:spPr>
          <a:xfrm>
            <a:off x="8051111" y="4168607"/>
            <a:ext cx="230194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0A26B29-F114-B0E9-70A2-68B830971F5D}"/>
              </a:ext>
            </a:extLst>
          </p:cNvPr>
          <p:cNvCxnSpPr>
            <a:cxnSpLocks/>
          </p:cNvCxnSpPr>
          <p:nvPr/>
        </p:nvCxnSpPr>
        <p:spPr>
          <a:xfrm>
            <a:off x="8056687" y="3412183"/>
            <a:ext cx="230194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3090FE9-D66D-8181-EB95-2C0C37D89425}"/>
              </a:ext>
            </a:extLst>
          </p:cNvPr>
          <p:cNvSpPr txBox="1"/>
          <p:nvPr/>
        </p:nvSpPr>
        <p:spPr>
          <a:xfrm>
            <a:off x="9777314" y="3894328"/>
            <a:ext cx="2868038"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cs typeface="Arial" panose="020B0604020202020204" pitchFamily="34" charset="0"/>
              </a:rPr>
              <a:t>Ln 4f (filled)</a:t>
            </a:r>
          </a:p>
        </p:txBody>
      </p:sp>
      <p:sp>
        <p:nvSpPr>
          <p:cNvPr id="33" name="TextBox 32">
            <a:extLst>
              <a:ext uri="{FF2B5EF4-FFF2-40B4-BE49-F238E27FC236}">
                <a16:creationId xmlns:a16="http://schemas.microsoft.com/office/drawing/2014/main" id="{59451F23-CC14-47C4-106A-DCE74861D62F}"/>
              </a:ext>
            </a:extLst>
          </p:cNvPr>
          <p:cNvSpPr txBox="1"/>
          <p:nvPr/>
        </p:nvSpPr>
        <p:spPr>
          <a:xfrm>
            <a:off x="2270536" y="2100533"/>
            <a:ext cx="914400" cy="369332"/>
          </a:xfrm>
          <a:prstGeom prst="rect">
            <a:avLst/>
          </a:prstGeom>
          <a:noFill/>
        </p:spPr>
        <p:txBody>
          <a:bodyPr wrap="square" rtlCol="0">
            <a:spAutoFit/>
          </a:bodyPr>
          <a:lstStyle/>
          <a:p>
            <a:pPr algn="ctr"/>
            <a:r>
              <a:rPr lang="en-US" dirty="0">
                <a:solidFill>
                  <a:schemeClr val="accent6"/>
                </a:solidFill>
              </a:rPr>
              <a:t>d/f</a:t>
            </a:r>
          </a:p>
        </p:txBody>
      </p:sp>
      <p:sp>
        <p:nvSpPr>
          <p:cNvPr id="34" name="TextBox 33">
            <a:extLst>
              <a:ext uri="{FF2B5EF4-FFF2-40B4-BE49-F238E27FC236}">
                <a16:creationId xmlns:a16="http://schemas.microsoft.com/office/drawing/2014/main" id="{BE2C8ADD-16FC-CD36-B7A6-F7E570F389B1}"/>
              </a:ext>
            </a:extLst>
          </p:cNvPr>
          <p:cNvSpPr txBox="1"/>
          <p:nvPr/>
        </p:nvSpPr>
        <p:spPr>
          <a:xfrm>
            <a:off x="2957661" y="3131396"/>
            <a:ext cx="914400" cy="369332"/>
          </a:xfrm>
          <a:prstGeom prst="rect">
            <a:avLst/>
          </a:prstGeom>
          <a:noFill/>
        </p:spPr>
        <p:txBody>
          <a:bodyPr wrap="square" rtlCol="0">
            <a:spAutoFit/>
          </a:bodyPr>
          <a:lstStyle/>
          <a:p>
            <a:pPr algn="ctr"/>
            <a:r>
              <a:rPr lang="en-US" dirty="0">
                <a:solidFill>
                  <a:schemeClr val="accent3"/>
                </a:solidFill>
              </a:rPr>
              <a:t>s/p</a:t>
            </a:r>
          </a:p>
        </p:txBody>
      </p:sp>
      <p:cxnSp>
        <p:nvCxnSpPr>
          <p:cNvPr id="36" name="Straight Arrow Connector 35">
            <a:extLst>
              <a:ext uri="{FF2B5EF4-FFF2-40B4-BE49-F238E27FC236}">
                <a16:creationId xmlns:a16="http://schemas.microsoft.com/office/drawing/2014/main" id="{19C8251F-B8DC-62D1-1914-DE9FC92280B4}"/>
              </a:ext>
            </a:extLst>
          </p:cNvPr>
          <p:cNvCxnSpPr>
            <a:cxnSpLocks/>
            <a:stCxn id="34" idx="2"/>
          </p:cNvCxnSpPr>
          <p:nvPr/>
        </p:nvCxnSpPr>
        <p:spPr>
          <a:xfrm flipH="1">
            <a:off x="2681416" y="3500728"/>
            <a:ext cx="733445" cy="5584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7" name="Straight Arrow Connector 36">
            <a:extLst>
              <a:ext uri="{FF2B5EF4-FFF2-40B4-BE49-F238E27FC236}">
                <a16:creationId xmlns:a16="http://schemas.microsoft.com/office/drawing/2014/main" id="{3C241D1D-F924-C2EA-3810-3CD45E2046E8}"/>
              </a:ext>
            </a:extLst>
          </p:cNvPr>
          <p:cNvCxnSpPr>
            <a:cxnSpLocks/>
          </p:cNvCxnSpPr>
          <p:nvPr/>
        </p:nvCxnSpPr>
        <p:spPr>
          <a:xfrm flipH="1">
            <a:off x="2471351" y="3316062"/>
            <a:ext cx="713585" cy="11293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2" name="Straight Arrow Connector 41">
            <a:extLst>
              <a:ext uri="{FF2B5EF4-FFF2-40B4-BE49-F238E27FC236}">
                <a16:creationId xmlns:a16="http://schemas.microsoft.com/office/drawing/2014/main" id="{6825127C-F295-B4AF-EF1C-A0165A1053E1}"/>
              </a:ext>
            </a:extLst>
          </p:cNvPr>
          <p:cNvCxnSpPr>
            <a:cxnSpLocks/>
          </p:cNvCxnSpPr>
          <p:nvPr/>
        </p:nvCxnSpPr>
        <p:spPr>
          <a:xfrm flipH="1" flipV="1">
            <a:off x="1717589" y="1645402"/>
            <a:ext cx="963827" cy="51645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a:extLst>
              <a:ext uri="{FF2B5EF4-FFF2-40B4-BE49-F238E27FC236}">
                <a16:creationId xmlns:a16="http://schemas.microsoft.com/office/drawing/2014/main" id="{8DED0EF8-229F-2D57-BCFA-C52013FC35B0}"/>
              </a:ext>
            </a:extLst>
          </p:cNvPr>
          <p:cNvCxnSpPr>
            <a:cxnSpLocks/>
          </p:cNvCxnSpPr>
          <p:nvPr/>
        </p:nvCxnSpPr>
        <p:spPr>
          <a:xfrm flipH="1" flipV="1">
            <a:off x="1808021" y="2083097"/>
            <a:ext cx="765543" cy="1575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8" name="Straight Arrow Connector 47">
            <a:extLst>
              <a:ext uri="{FF2B5EF4-FFF2-40B4-BE49-F238E27FC236}">
                <a16:creationId xmlns:a16="http://schemas.microsoft.com/office/drawing/2014/main" id="{99C48CA9-1328-4B46-A727-30EAC4591A64}"/>
              </a:ext>
            </a:extLst>
          </p:cNvPr>
          <p:cNvCxnSpPr>
            <a:cxnSpLocks/>
          </p:cNvCxnSpPr>
          <p:nvPr/>
        </p:nvCxnSpPr>
        <p:spPr>
          <a:xfrm flipH="1">
            <a:off x="2026508" y="2313854"/>
            <a:ext cx="547056" cy="2901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2" name="Straight Arrow Connector 51">
            <a:extLst>
              <a:ext uri="{FF2B5EF4-FFF2-40B4-BE49-F238E27FC236}">
                <a16:creationId xmlns:a16="http://schemas.microsoft.com/office/drawing/2014/main" id="{92CB032F-AE27-42C5-799F-4E288BF893A8}"/>
              </a:ext>
            </a:extLst>
          </p:cNvPr>
          <p:cNvCxnSpPr>
            <a:cxnSpLocks/>
          </p:cNvCxnSpPr>
          <p:nvPr/>
        </p:nvCxnSpPr>
        <p:spPr>
          <a:xfrm flipH="1">
            <a:off x="1888284" y="2425292"/>
            <a:ext cx="685280" cy="4371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6" name="TextBox 65">
            <a:extLst>
              <a:ext uri="{FF2B5EF4-FFF2-40B4-BE49-F238E27FC236}">
                <a16:creationId xmlns:a16="http://schemas.microsoft.com/office/drawing/2014/main" id="{6463F5FB-9D9E-8081-2462-33970CB30708}"/>
              </a:ext>
            </a:extLst>
          </p:cNvPr>
          <p:cNvSpPr txBox="1"/>
          <p:nvPr/>
        </p:nvSpPr>
        <p:spPr>
          <a:xfrm>
            <a:off x="448686" y="1077270"/>
            <a:ext cx="5425913" cy="461665"/>
          </a:xfrm>
          <a:prstGeom prst="rect">
            <a:avLst/>
          </a:prstGeom>
          <a:solidFill>
            <a:schemeClr val="accent3"/>
          </a:solidFill>
        </p:spPr>
        <p:txBody>
          <a:bodyPr wrap="square" rtlCol="0">
            <a:spAutoFit/>
          </a:bodyPr>
          <a:lstStyle/>
          <a:p>
            <a:r>
              <a:rPr lang="en-US" sz="2400" dirty="0">
                <a:solidFill>
                  <a:schemeClr val="bg1"/>
                </a:solidFill>
              </a:rPr>
              <a:t>f- (and d-) orbitals are highly </a:t>
            </a:r>
            <a:r>
              <a:rPr lang="en-US" sz="2400" dirty="0" err="1">
                <a:solidFill>
                  <a:schemeClr val="bg1"/>
                </a:solidFill>
              </a:rPr>
              <a:t>localised</a:t>
            </a:r>
            <a:endParaRPr lang="en-US" sz="2400" dirty="0">
              <a:solidFill>
                <a:schemeClr val="bg1"/>
              </a:solidFill>
            </a:endParaRPr>
          </a:p>
        </p:txBody>
      </p:sp>
      <p:sp>
        <p:nvSpPr>
          <p:cNvPr id="67" name="TextBox 66">
            <a:extLst>
              <a:ext uri="{FF2B5EF4-FFF2-40B4-BE49-F238E27FC236}">
                <a16:creationId xmlns:a16="http://schemas.microsoft.com/office/drawing/2014/main" id="{EEC7DFDD-58D1-E595-F5EE-AA2DAE60436A}"/>
              </a:ext>
            </a:extLst>
          </p:cNvPr>
          <p:cNvSpPr txBox="1"/>
          <p:nvPr/>
        </p:nvSpPr>
        <p:spPr>
          <a:xfrm>
            <a:off x="6592284" y="6030761"/>
            <a:ext cx="5181868" cy="830997"/>
          </a:xfrm>
          <a:prstGeom prst="rect">
            <a:avLst/>
          </a:prstGeom>
          <a:solidFill>
            <a:schemeClr val="accent6"/>
          </a:solidFill>
        </p:spPr>
        <p:txBody>
          <a:bodyPr wrap="square" rtlCol="0">
            <a:spAutoFit/>
          </a:bodyPr>
          <a:lstStyle/>
          <a:p>
            <a:pPr algn="ctr"/>
            <a:r>
              <a:rPr lang="en-US" sz="2400" dirty="0">
                <a:solidFill>
                  <a:schemeClr val="bg1"/>
                </a:solidFill>
              </a:rPr>
              <a:t>Problem: DFT does not accurately describe f- (and d-) states</a:t>
            </a:r>
          </a:p>
        </p:txBody>
      </p:sp>
      <p:sp>
        <p:nvSpPr>
          <p:cNvPr id="68" name="TextBox 67">
            <a:extLst>
              <a:ext uri="{FF2B5EF4-FFF2-40B4-BE49-F238E27FC236}">
                <a16:creationId xmlns:a16="http://schemas.microsoft.com/office/drawing/2014/main" id="{5D9FF3B6-5F4E-147F-366A-153A18300332}"/>
              </a:ext>
            </a:extLst>
          </p:cNvPr>
          <p:cNvSpPr txBox="1"/>
          <p:nvPr/>
        </p:nvSpPr>
        <p:spPr>
          <a:xfrm>
            <a:off x="6744954" y="1079481"/>
            <a:ext cx="4992120" cy="461665"/>
          </a:xfrm>
          <a:prstGeom prst="rect">
            <a:avLst/>
          </a:prstGeom>
          <a:solidFill>
            <a:schemeClr val="accent3"/>
          </a:solidFill>
        </p:spPr>
        <p:txBody>
          <a:bodyPr wrap="square" rtlCol="0">
            <a:spAutoFit/>
          </a:bodyPr>
          <a:lstStyle/>
          <a:p>
            <a:pPr algn="ctr"/>
            <a:r>
              <a:rPr lang="en-US" sz="2400" dirty="0">
                <a:solidFill>
                  <a:schemeClr val="bg1"/>
                </a:solidFill>
              </a:rPr>
              <a:t>Ln dopant in a wide band gap host</a:t>
            </a:r>
          </a:p>
        </p:txBody>
      </p:sp>
    </p:spTree>
    <p:extLst>
      <p:ext uri="{BB962C8B-B14F-4D97-AF65-F5344CB8AC3E}">
        <p14:creationId xmlns:p14="http://schemas.microsoft.com/office/powerpoint/2010/main" val="2206625521"/>
      </p:ext>
    </p:extLst>
  </p:cSld>
  <p:clrMapOvr>
    <a:masterClrMapping/>
  </p:clrMapOvr>
</p:sld>
</file>

<file path=ppt/theme/theme1.xml><?xml version="1.0" encoding="utf-8"?>
<a:theme xmlns:a="http://schemas.openxmlformats.org/drawingml/2006/main" name="Office Theme">
  <a:themeElements>
    <a:clrScheme name="University of Nottingham">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E52F6D"/>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391EDCFC911F45A9DD8B1389DBAE73" ma:contentTypeVersion="19" ma:contentTypeDescription="Create a new document." ma:contentTypeScope="" ma:versionID="c7bfebefbdf8488fded084c1d1b8d4e1">
  <xsd:schema xmlns:xsd="http://www.w3.org/2001/XMLSchema" xmlns:xs="http://www.w3.org/2001/XMLSchema" xmlns:p="http://schemas.microsoft.com/office/2006/metadata/properties" xmlns:ns2="16640679-8aa6-4262-947d-54cfc3df5a39" xmlns:ns3="c9a8d30e-3eb0-4167-b686-5fd4d1de55fa" targetNamespace="http://schemas.microsoft.com/office/2006/metadata/properties" ma:root="true" ma:fieldsID="9d369873c21424022757cd6027956e38" ns2:_="" ns3:_="">
    <xsd:import namespace="16640679-8aa6-4262-947d-54cfc3df5a39"/>
    <xsd:import namespace="c9a8d30e-3eb0-4167-b686-5fd4d1de55f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40679-8aa6-4262-947d-54cfc3df5a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6624216-d583-4636-a04d-17921d6eaf6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9a8d30e-3eb0-4167-b686-5fd4d1de55f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4155df0-2a5e-4291-af6d-612008b03141}" ma:internalName="TaxCatchAll" ma:showField="CatchAllData" ma:web="c9a8d30e-3eb0-4167-b686-5fd4d1de55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c9a8d30e-3eb0-4167-b686-5fd4d1de55fa">
      <UserInfo>
        <DisplayName>Elliot Hocknull</DisplayName>
        <AccountId>113</AccountId>
        <AccountType/>
      </UserInfo>
      <UserInfo>
        <DisplayName>Dawn Beatson (staff)</DisplayName>
        <AccountId>43</AccountId>
        <AccountType/>
      </UserInfo>
      <UserInfo>
        <DisplayName>Michael Slade</DisplayName>
        <AccountId>6</AccountId>
        <AccountType/>
      </UserInfo>
      <UserInfo>
        <DisplayName>Na Han (staff)</DisplayName>
        <AccountId>22</AccountId>
        <AccountType/>
      </UserInfo>
      <UserInfo>
        <DisplayName>SharingLinks.568d92fe-715a-4d2e-a841-95a5b2b861a8.OrganizationView.a420a648-1a2a-4772-a058-0b3629b0a11e</DisplayName>
        <AccountId>17</AccountId>
        <AccountType/>
      </UserInfo>
      <UserInfo>
        <DisplayName>Una Lilley (staff)</DisplayName>
        <AccountId>6365</AccountId>
        <AccountType/>
      </UserInfo>
    </SharedWithUsers>
    <TaxCatchAll xmlns="c9a8d30e-3eb0-4167-b686-5fd4d1de55fa" xsi:nil="true"/>
    <lcf76f155ced4ddcb4097134ff3c332f xmlns="16640679-8aa6-4262-947d-54cfc3df5a3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508120-CFC8-4B76-8FB0-3C01ED529F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640679-8aa6-4262-947d-54cfc3df5a39"/>
    <ds:schemaRef ds:uri="c9a8d30e-3eb0-4167-b686-5fd4d1de55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C6309B-1C52-4FD6-94A2-0113722346F5}">
  <ds:schemaRefs>
    <ds:schemaRef ds:uri="http://schemas.microsoft.com/office/2006/documentManagement/types"/>
    <ds:schemaRef ds:uri="58351994-77a3-4b60-ac78-0cea283d4869"/>
    <ds:schemaRef ds:uri="http://purl.org/dc/dcmitype/"/>
    <ds:schemaRef ds:uri="http://schemas.microsoft.com/office/infopath/2007/PartnerControls"/>
    <ds:schemaRef ds:uri="http://purl.org/dc/terms/"/>
    <ds:schemaRef ds:uri="http://purl.org/dc/elements/1.1/"/>
    <ds:schemaRef ds:uri="http://www.w3.org/XML/1998/namespace"/>
    <ds:schemaRef ds:uri="http://schemas.openxmlformats.org/package/2006/metadata/core-properties"/>
    <ds:schemaRef ds:uri="8bbc8a6a-29f5-4a8b-988e-ffde0c810053"/>
    <ds:schemaRef ds:uri="http://schemas.microsoft.com/office/2006/metadata/properties"/>
    <ds:schemaRef ds:uri="c9a8d30e-3eb0-4167-b686-5fd4d1de55fa"/>
    <ds:schemaRef ds:uri="16640679-8aa6-4262-947d-54cfc3df5a39"/>
  </ds:schemaRefs>
</ds:datastoreItem>
</file>

<file path=customXml/itemProps3.xml><?xml version="1.0" encoding="utf-8"?>
<ds:datastoreItem xmlns:ds="http://schemas.openxmlformats.org/officeDocument/2006/customXml" ds:itemID="{FF2B19F1-7180-49D0-A3F7-A5B98EF2F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30082</TotalTime>
  <Words>6048</Words>
  <Application>Microsoft Macintosh PowerPoint</Application>
  <PresentationFormat>Widescreen</PresentationFormat>
  <Paragraphs>682</Paragraphs>
  <Slides>76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Arial</vt:lpstr>
      <vt:lpstr>Cambria Math</vt:lpstr>
      <vt:lpstr>Chalkboard</vt:lpstr>
      <vt:lpstr>Georgia</vt:lpstr>
      <vt:lpstr>Wingdings</vt:lpstr>
      <vt:lpstr>Office Theme</vt:lpstr>
      <vt:lpstr>Assessing DFT+U methods and associated corrections to describe lanthanide-doped, large band gap oxides</vt:lpstr>
      <vt:lpstr>Quantum computers can make many currently infeasible problems feasible </vt:lpstr>
      <vt:lpstr>Quantum computers can make many currently infeasible problems feasible </vt:lpstr>
      <vt:lpstr>Quantum computers can make many currently infeasible problems feasible </vt:lpstr>
      <vt:lpstr>Quantum computers can make many currently infeasible problems feasible </vt:lpstr>
      <vt:lpstr>New materials need to be discovered for quantum computing</vt:lpstr>
      <vt:lpstr>Potential solution: Lanthanide dopants in wide band gap oxides </vt:lpstr>
      <vt:lpstr>Potential solution: Lanthanide dopants in wide band gap oxides </vt:lpstr>
      <vt:lpstr>Potential solution: Lanthanide dopants in wide band gap oxides </vt:lpstr>
      <vt:lpstr>DFT suffers from the derivative discontinuity</vt:lpstr>
      <vt:lpstr>DFT suffers from the derivative discontinuity</vt:lpstr>
      <vt:lpstr>DFT suffers from the derivative discontinuity</vt:lpstr>
      <vt:lpstr>DFT suffers from the derivative discontinuity</vt:lpstr>
      <vt:lpstr>DFT suffers from the self-interaction error</vt:lpstr>
      <vt:lpstr>DFT suffers from the self-interaction error</vt:lpstr>
      <vt:lpstr>DFT suffers from the self-interaction error</vt:lpstr>
      <vt:lpstr>DFT suffers from the self-interaction error</vt:lpstr>
      <vt:lpstr>DFT suffers from the self-interaction error</vt:lpstr>
      <vt:lpstr>DFT+U – a short summary</vt:lpstr>
      <vt:lpstr>DFT+U – a short summary</vt:lpstr>
      <vt:lpstr>DFT+U – a short summary</vt:lpstr>
      <vt:lpstr>DFT+U addresses the self-interaction error</vt:lpstr>
      <vt:lpstr>DFT+U addresses the derivative discontinuity</vt:lpstr>
      <vt:lpstr>DFT+U addresses the derivative discontinuity</vt:lpstr>
      <vt:lpstr>DFT+U is traditionally applied to d-orbitals</vt:lpstr>
      <vt:lpstr>Test system – Cerium-doped yttrium aluminium garnet – YAG primitive cell</vt:lpstr>
      <vt:lpstr>Test system – Cerium-doped yttrium aluminium garnet – creating a cubic supercell</vt:lpstr>
      <vt:lpstr>Test system – Cerium-doped yttrium aluminium garnet – creating a cubic supercell</vt:lpstr>
      <vt:lpstr>Test system – Cerium-doped yttrium aluminium garnet – doping the cubic supercell</vt:lpstr>
      <vt:lpstr>Test system – Cerium-doped yttrium aluminium garnet – doping the cubic supercell</vt:lpstr>
      <vt:lpstr>Test system – Cerium-doped yttrium aluminium garnet – doping the cubic supercell</vt:lpstr>
      <vt:lpstr>Effect of doping on YAG band structure</vt:lpstr>
      <vt:lpstr>Effect of doping on YAG band structure</vt:lpstr>
      <vt:lpstr>Density functional theory calculations</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Tuning U in cerium-doped yttrium aluminium garnet (YAG)</vt:lpstr>
      <vt:lpstr>Obtaining U ab initio – the linear response method – Cococcioni et al.</vt:lpstr>
      <vt:lpstr>Obtaining U ab initio – the linear response method – Cococcioni et al.</vt:lpstr>
      <vt:lpstr>Obtaining U ab initio – the linear response method – Cococcioni et al.</vt:lpstr>
      <vt:lpstr>Liechtenstein and Dudarev implementations</vt:lpstr>
      <vt:lpstr>Dudarev vs. Liechtenstein formulations and metastability issues</vt:lpstr>
      <vt:lpstr>Dudarev vs. Liechtenstein formulations and metastability issues</vt:lpstr>
      <vt:lpstr>U-ramping – Meredig et al.</vt:lpstr>
      <vt:lpstr>Applying U-ramping to Ce 4f in YAG:Ce</vt:lpstr>
      <vt:lpstr>Occupation matrix control – Jomard/Amadon/Dorado et al.</vt:lpstr>
      <vt:lpstr>Occupation matrix control – Jomard/Amadon/Dorado et al.</vt:lpstr>
      <vt:lpstr>Occupation matrix control – Jomard/Amadon/Dorado et al.</vt:lpstr>
      <vt:lpstr>Occupation matrix control – Jomard/Amadon/Dorado et al.</vt:lpstr>
      <vt:lpstr>Occupation matrix control – Jomard/Amadon/Dorado et al.</vt:lpstr>
      <vt:lpstr>Occupation matrix control – Jomard/Amadon/Dorado et al.</vt:lpstr>
      <vt:lpstr>Occupation matrix control – Jomard/Amadon/Dorado et al.</vt:lpstr>
      <vt:lpstr>Occupation matrix control – Jomard/Amadon/Dorado et al.</vt:lpstr>
      <vt:lpstr>Occupation matrix control – Jomard/Amadon/Dorado et al.</vt:lpstr>
      <vt:lpstr>U-ramping vs. occupation matrix control</vt:lpstr>
      <vt:lpstr>Quasi-annealing – Geng et al.</vt:lpstr>
      <vt:lpstr>Quasi-annealing – Geng et al.</vt:lpstr>
      <vt:lpstr>Workflow diagram of my implementation of QA</vt:lpstr>
      <vt:lpstr>Quasi-annealing – Geng et al.</vt:lpstr>
      <vt:lpstr>F-occupation smearing and U-ramping (FOUR) – Rabone and Krack</vt:lpstr>
      <vt:lpstr>Summary</vt:lpstr>
      <vt:lpstr>Future work</vt:lpstr>
      <vt:lpstr>Thank you for your attention. Any questions?</vt:lpstr>
    </vt:vector>
  </TitlesOfParts>
  <Company>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Teri Browett</dc:creator>
  <cp:lastModifiedBy>Dan Criveanu</cp:lastModifiedBy>
  <cp:revision>960</cp:revision>
  <cp:lastPrinted>2019-11-06T14:12:58Z</cp:lastPrinted>
  <dcterms:created xsi:type="dcterms:W3CDTF">2019-02-06T16:40:25Z</dcterms:created>
  <dcterms:modified xsi:type="dcterms:W3CDTF">2023-03-22T20:32:52Z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0x01010024391EDCFC911F45A9DD8B1389DBAE73</vt:lpwstr>
  </property>
  <property fmtid="{D5CDD505-2E9C-101B-9397-08002B2CF9AE}" pid="3" name="Order">
    <vt:r8>4688300</vt:r8>
  </property>
  <property fmtid="{D5CDD505-2E9C-101B-9397-08002B2CF9AE}" pid="4" name="ComplianceAssetId">
    <vt:lpwstr/>
  </property>
  <property fmtid="{D5CDD505-2E9C-101B-9397-08002B2CF9AE}" pid="5" name="MediaServiceImageTags">
    <vt:lpwstr/>
  </property>
</Properties>
</file>